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Nunito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NunitoExtraBold-boldItalic.fntdata"/><Relationship Id="rId12" Type="http://schemas.openxmlformats.org/officeDocument/2006/relationships/slide" Target="slides/slide7.xml"/><Relationship Id="rId34" Type="http://schemas.openxmlformats.org/officeDocument/2006/relationships/font" Target="fonts/NunitoExtra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923e1278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923e1278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923e1278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923e1278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23e12783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23e12783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23e12783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923e12783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23e1278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23e12783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6bd59e6d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6bd59e6d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923e1278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923e1278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924db6bd5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924db6bd5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924db6bd5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924db6bd5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924db6bd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924db6bd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924db6bd5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924db6bd5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24db6bd5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924db6bd5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924db6bd5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924db6bd5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923e12783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923e12783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923e1278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923e1278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924db6bd56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924db6bd56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23e1278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923e1278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8dde35cf0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8dde35cf0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8dde35cf0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8dde35cf0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8dde35cf0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8dde35cf0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8dde35cf0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8dde35cf0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dde35cf0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dde35cf0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8dde35cf0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8dde35cf0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Times New Roman"/>
              <a:buChar char="●"/>
              <a:defRPr sz="1800">
                <a:solidFill>
                  <a:schemeClr val="dk2"/>
                </a:solidFill>
                <a:latin typeface="Times New Roman"/>
                <a:ea typeface="Times New Roman"/>
                <a:cs typeface="Times New Roman"/>
                <a:sym typeface="Times New Roman"/>
              </a:defRPr>
            </a:lvl1pPr>
            <a:lvl2pPr indent="-317500" lvl="1" marL="9144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2pPr>
            <a:lvl3pPr indent="-317500" lvl="2" marL="13716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3pPr>
            <a:lvl4pPr indent="-317500" lvl="3" marL="18288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4pPr>
            <a:lvl5pPr indent="-317500" lvl="4" marL="22860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5pPr>
            <a:lvl6pPr indent="-317500" lvl="5" marL="27432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6pPr>
            <a:lvl7pPr indent="-317500" lvl="6" marL="32004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7pPr>
            <a:lvl8pPr indent="-317500" lvl="7" marL="36576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8pPr>
            <a:lvl9pPr indent="-317500" lvl="8" marL="41148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github.com/bunty172/WeCha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flutter.dev/" TargetMode="External"/><Relationship Id="rId4" Type="http://schemas.openxmlformats.org/officeDocument/2006/relationships/hyperlink" Target="https://gallery.flutter.dev/#/" TargetMode="External"/><Relationship Id="rId5" Type="http://schemas.openxmlformats.org/officeDocument/2006/relationships/hyperlink" Target="https://firebase.google.com/docs" TargetMode="External"/><Relationship Id="rId6" Type="http://schemas.openxmlformats.org/officeDocument/2006/relationships/hyperlink" Target="https://dart.dev/" TargetMode="External"/><Relationship Id="rId7" Type="http://schemas.openxmlformats.org/officeDocument/2006/relationships/hyperlink" Target="https://stackoverflow.com/questions/tagged/flutt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487599" y="1131150"/>
            <a:ext cx="1613525" cy="1525075"/>
          </a:xfrm>
          <a:prstGeom prst="rect">
            <a:avLst/>
          </a:prstGeom>
          <a:noFill/>
          <a:ln>
            <a:noFill/>
          </a:ln>
        </p:spPr>
      </p:pic>
      <p:sp>
        <p:nvSpPr>
          <p:cNvPr id="55" name="Google Shape;55;p13"/>
          <p:cNvSpPr txBox="1"/>
          <p:nvPr/>
        </p:nvSpPr>
        <p:spPr>
          <a:xfrm>
            <a:off x="1785525" y="204350"/>
            <a:ext cx="6484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NATIONAL INSTITUTE OF TECHNOLOGY</a:t>
            </a:r>
            <a:endParaRPr b="1" sz="2100"/>
          </a:p>
        </p:txBody>
      </p:sp>
      <p:sp>
        <p:nvSpPr>
          <p:cNvPr id="56" name="Google Shape;56;p13"/>
          <p:cNvSpPr txBox="1"/>
          <p:nvPr/>
        </p:nvSpPr>
        <p:spPr>
          <a:xfrm>
            <a:off x="2123550" y="623250"/>
            <a:ext cx="489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sz="2100"/>
              <a:t> </a:t>
            </a:r>
            <a:r>
              <a:rPr b="1" lang="en" sz="2100"/>
              <a:t>MIZORAM</a:t>
            </a:r>
            <a:endParaRPr b="1" sz="2100"/>
          </a:p>
        </p:txBody>
      </p:sp>
      <p:sp>
        <p:nvSpPr>
          <p:cNvPr id="57" name="Google Shape;57;p13"/>
          <p:cNvSpPr txBox="1"/>
          <p:nvPr/>
        </p:nvSpPr>
        <p:spPr>
          <a:xfrm>
            <a:off x="2523150" y="2865375"/>
            <a:ext cx="4896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WECHAT-A FLUTTER APPLICATION</a:t>
            </a:r>
            <a:endParaRPr b="1" sz="1700">
              <a:solidFill>
                <a:schemeClr val="dk1"/>
              </a:solidFill>
            </a:endParaRPr>
          </a:p>
        </p:txBody>
      </p:sp>
      <p:sp>
        <p:nvSpPr>
          <p:cNvPr id="58" name="Google Shape;58;p13"/>
          <p:cNvSpPr txBox="1"/>
          <p:nvPr/>
        </p:nvSpPr>
        <p:spPr>
          <a:xfrm>
            <a:off x="6706675" y="3349325"/>
            <a:ext cx="2820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Nunito ExtraBold"/>
                <a:ea typeface="Nunito ExtraBold"/>
                <a:cs typeface="Nunito ExtraBold"/>
                <a:sym typeface="Nunito ExtraBold"/>
              </a:rPr>
              <a:t>BY:</a:t>
            </a:r>
            <a:endParaRPr sz="1700">
              <a:latin typeface="Nunito ExtraBold"/>
              <a:ea typeface="Nunito ExtraBold"/>
              <a:cs typeface="Nunito ExtraBold"/>
              <a:sym typeface="Nunito ExtraBold"/>
            </a:endParaRPr>
          </a:p>
          <a:p>
            <a:pPr indent="0" lvl="0" marL="0" rtl="0" algn="l">
              <a:spcBef>
                <a:spcPts val="0"/>
              </a:spcBef>
              <a:spcAft>
                <a:spcPts val="0"/>
              </a:spcAft>
              <a:buNone/>
            </a:pPr>
            <a:r>
              <a:rPr lang="en" sz="1700">
                <a:latin typeface="Impact"/>
                <a:ea typeface="Impact"/>
                <a:cs typeface="Impact"/>
                <a:sym typeface="Impact"/>
              </a:rPr>
              <a:t>BADDALA SAI KUMAR REDDY</a:t>
            </a:r>
            <a:endParaRPr sz="1700">
              <a:latin typeface="Impact"/>
              <a:ea typeface="Impact"/>
              <a:cs typeface="Impact"/>
              <a:sym typeface="Impact"/>
            </a:endParaRPr>
          </a:p>
          <a:p>
            <a:pPr indent="0" lvl="0" marL="0" rtl="0" algn="l">
              <a:spcBef>
                <a:spcPts val="0"/>
              </a:spcBef>
              <a:spcAft>
                <a:spcPts val="0"/>
              </a:spcAft>
              <a:buNone/>
            </a:pPr>
            <a:r>
              <a:rPr lang="en" sz="1700">
                <a:latin typeface="Impact"/>
                <a:ea typeface="Impact"/>
                <a:cs typeface="Impact"/>
                <a:sym typeface="Impact"/>
              </a:rPr>
              <a:t>BT19CS006</a:t>
            </a:r>
            <a:endParaRPr sz="1700">
              <a:latin typeface="Impact"/>
              <a:ea typeface="Impact"/>
              <a:cs typeface="Impact"/>
              <a:sym typeface="Impact"/>
            </a:endParaRPr>
          </a:p>
          <a:p>
            <a:pPr indent="0" lvl="0" marL="0" rtl="0" algn="l">
              <a:spcBef>
                <a:spcPts val="0"/>
              </a:spcBef>
              <a:spcAft>
                <a:spcPts val="0"/>
              </a:spcAft>
              <a:buNone/>
            </a:pPr>
            <a:r>
              <a:t/>
            </a:r>
            <a:endParaRPr/>
          </a:p>
        </p:txBody>
      </p:sp>
      <p:sp>
        <p:nvSpPr>
          <p:cNvPr id="59" name="Google Shape;59;p13"/>
          <p:cNvSpPr txBox="1"/>
          <p:nvPr/>
        </p:nvSpPr>
        <p:spPr>
          <a:xfrm>
            <a:off x="1702050" y="4658425"/>
            <a:ext cx="57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DEPARTMENT OF COMPUTER SCIENCE AND ENGINEERING</a:t>
            </a:r>
            <a:endParaRPr b="1"/>
          </a:p>
        </p:txBody>
      </p:sp>
      <p:sp>
        <p:nvSpPr>
          <p:cNvPr id="60" name="Google Shape;60;p13"/>
          <p:cNvSpPr txBox="1"/>
          <p:nvPr/>
        </p:nvSpPr>
        <p:spPr>
          <a:xfrm>
            <a:off x="8812500" y="4743300"/>
            <a:ext cx="3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a:t>
            </a:r>
            <a:endParaRPr b="1">
              <a:latin typeface="Times New Roman"/>
              <a:ea typeface="Times New Roman"/>
              <a:cs typeface="Times New Roman"/>
              <a:sym typeface="Times New Roman"/>
            </a:endParaRPr>
          </a:p>
        </p:txBody>
      </p:sp>
      <p:sp>
        <p:nvSpPr>
          <p:cNvPr id="61" name="Google Shape;61;p13"/>
          <p:cNvSpPr txBox="1"/>
          <p:nvPr/>
        </p:nvSpPr>
        <p:spPr>
          <a:xfrm>
            <a:off x="0" y="3349325"/>
            <a:ext cx="3358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Nunito ExtraBold"/>
                <a:ea typeface="Nunito ExtraBold"/>
                <a:cs typeface="Nunito ExtraBold"/>
                <a:sym typeface="Nunito ExtraBold"/>
              </a:rPr>
              <a:t>UNDER THE GUIDANCE OF</a:t>
            </a:r>
            <a:r>
              <a:rPr lang="en" sz="1700">
                <a:latin typeface="Nunito ExtraBold"/>
                <a:ea typeface="Nunito ExtraBold"/>
                <a:cs typeface="Nunito ExtraBold"/>
                <a:sym typeface="Nunito ExtraBold"/>
              </a:rPr>
              <a:t>:</a:t>
            </a:r>
            <a:endParaRPr sz="1700">
              <a:latin typeface="Nunito ExtraBold"/>
              <a:ea typeface="Nunito ExtraBold"/>
              <a:cs typeface="Nunito ExtraBold"/>
              <a:sym typeface="Nunito ExtraBold"/>
            </a:endParaRPr>
          </a:p>
          <a:p>
            <a:pPr indent="0" lvl="0" marL="0" rtl="0" algn="l">
              <a:spcBef>
                <a:spcPts val="0"/>
              </a:spcBef>
              <a:spcAft>
                <a:spcPts val="0"/>
              </a:spcAft>
              <a:buNone/>
            </a:pPr>
            <a:r>
              <a:rPr lang="en" sz="1700">
                <a:latin typeface="Impact"/>
                <a:ea typeface="Impact"/>
                <a:cs typeface="Impact"/>
                <a:sym typeface="Impact"/>
              </a:rPr>
              <a:t>MS.BOLLAPALLI SNEHA</a:t>
            </a:r>
            <a:endParaRPr sz="1700">
              <a:latin typeface="Impact"/>
              <a:ea typeface="Impact"/>
              <a:cs typeface="Impact"/>
              <a:sym typeface="Impact"/>
            </a:endParaRPr>
          </a:p>
          <a:p>
            <a:pPr indent="0" lvl="0" marL="0" rtl="0" algn="l">
              <a:spcBef>
                <a:spcPts val="0"/>
              </a:spcBef>
              <a:spcAft>
                <a:spcPts val="0"/>
              </a:spcAft>
              <a:buNone/>
            </a:pPr>
            <a:r>
              <a:t/>
            </a:r>
            <a:endParaRPr sz="1700">
              <a:latin typeface="Impact"/>
              <a:ea typeface="Impact"/>
              <a:cs typeface="Impact"/>
              <a:sym typeface="Impact"/>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nvSpPr>
        <p:spPr>
          <a:xfrm>
            <a:off x="238225" y="229850"/>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TECHNOLOGY OVERVIEW</a:t>
            </a:r>
            <a:endParaRPr b="1" sz="2300" u="sng"/>
          </a:p>
        </p:txBody>
      </p:sp>
      <p:sp>
        <p:nvSpPr>
          <p:cNvPr id="179" name="Google Shape;179;p22"/>
          <p:cNvSpPr txBox="1"/>
          <p:nvPr/>
        </p:nvSpPr>
        <p:spPr>
          <a:xfrm>
            <a:off x="654775" y="1114025"/>
            <a:ext cx="79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Frontend Framework used</a:t>
            </a:r>
            <a:r>
              <a:rPr lang="en">
                <a:latin typeface="Times New Roman"/>
                <a:ea typeface="Times New Roman"/>
                <a:cs typeface="Times New Roman"/>
                <a:sym typeface="Times New Roman"/>
              </a:rPr>
              <a:t>: Flutter</a:t>
            </a:r>
            <a:endParaRPr>
              <a:latin typeface="Times New Roman"/>
              <a:ea typeface="Times New Roman"/>
              <a:cs typeface="Times New Roman"/>
              <a:sym typeface="Times New Roman"/>
            </a:endParaRPr>
          </a:p>
        </p:txBody>
      </p:sp>
      <p:sp>
        <p:nvSpPr>
          <p:cNvPr id="180" name="Google Shape;180;p22"/>
          <p:cNvSpPr txBox="1"/>
          <p:nvPr/>
        </p:nvSpPr>
        <p:spPr>
          <a:xfrm>
            <a:off x="654775" y="156482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Programming Language used</a:t>
            </a:r>
            <a:r>
              <a:rPr lang="en">
                <a:latin typeface="Times New Roman"/>
                <a:ea typeface="Times New Roman"/>
                <a:cs typeface="Times New Roman"/>
                <a:sym typeface="Times New Roman"/>
              </a:rPr>
              <a:t>: Dart</a:t>
            </a:r>
            <a:endParaRPr>
              <a:latin typeface="Times New Roman"/>
              <a:ea typeface="Times New Roman"/>
              <a:cs typeface="Times New Roman"/>
              <a:sym typeface="Times New Roman"/>
            </a:endParaRPr>
          </a:p>
        </p:txBody>
      </p:sp>
      <p:sp>
        <p:nvSpPr>
          <p:cNvPr id="181" name="Google Shape;181;p22"/>
          <p:cNvSpPr txBox="1"/>
          <p:nvPr/>
        </p:nvSpPr>
        <p:spPr>
          <a:xfrm>
            <a:off x="654775" y="201562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Backend</a:t>
            </a:r>
            <a:r>
              <a:rPr lang="en">
                <a:latin typeface="Times New Roman"/>
                <a:ea typeface="Times New Roman"/>
                <a:cs typeface="Times New Roman"/>
                <a:sym typeface="Times New Roman"/>
              </a:rPr>
              <a:t>: Firebase</a:t>
            </a:r>
            <a:endParaRPr>
              <a:latin typeface="Times New Roman"/>
              <a:ea typeface="Times New Roman"/>
              <a:cs typeface="Times New Roman"/>
              <a:sym typeface="Times New Roman"/>
            </a:endParaRPr>
          </a:p>
        </p:txBody>
      </p:sp>
      <p:sp>
        <p:nvSpPr>
          <p:cNvPr id="182" name="Google Shape;182;p22"/>
          <p:cNvSpPr txBox="1"/>
          <p:nvPr/>
        </p:nvSpPr>
        <p:spPr>
          <a:xfrm>
            <a:off x="654775" y="246642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Ide used</a:t>
            </a:r>
            <a:r>
              <a:rPr lang="en">
                <a:latin typeface="Times New Roman"/>
                <a:ea typeface="Times New Roman"/>
                <a:cs typeface="Times New Roman"/>
                <a:sym typeface="Times New Roman"/>
              </a:rPr>
              <a:t>: Visual Studio Code</a:t>
            </a:r>
            <a:endParaRPr>
              <a:latin typeface="Times New Roman"/>
              <a:ea typeface="Times New Roman"/>
              <a:cs typeface="Times New Roman"/>
              <a:sym typeface="Times New Roman"/>
            </a:endParaRPr>
          </a:p>
        </p:txBody>
      </p:sp>
      <p:sp>
        <p:nvSpPr>
          <p:cNvPr id="183" name="Google Shape;183;p22"/>
          <p:cNvSpPr txBox="1"/>
          <p:nvPr/>
        </p:nvSpPr>
        <p:spPr>
          <a:xfrm>
            <a:off x="654775" y="3060875"/>
            <a:ext cx="76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app runs on any platform such as </a:t>
            </a:r>
            <a:r>
              <a:rPr lang="en">
                <a:solidFill>
                  <a:schemeClr val="accent5"/>
                </a:solidFill>
                <a:latin typeface="Times New Roman"/>
                <a:ea typeface="Times New Roman"/>
                <a:cs typeface="Times New Roman"/>
                <a:sym typeface="Times New Roman"/>
              </a:rPr>
              <a:t>Android</a:t>
            </a:r>
            <a:r>
              <a:rPr lang="en">
                <a:latin typeface="Times New Roman"/>
                <a:ea typeface="Times New Roman"/>
                <a:cs typeface="Times New Roman"/>
                <a:sym typeface="Times New Roman"/>
              </a:rPr>
              <a:t>,</a:t>
            </a:r>
            <a:r>
              <a:rPr lang="en">
                <a:solidFill>
                  <a:schemeClr val="accent5"/>
                </a:solidFill>
                <a:latin typeface="Times New Roman"/>
                <a:ea typeface="Times New Roman"/>
                <a:cs typeface="Times New Roman"/>
                <a:sym typeface="Times New Roman"/>
              </a:rPr>
              <a:t>ios</a:t>
            </a:r>
            <a:r>
              <a:rPr lang="en">
                <a:latin typeface="Times New Roman"/>
                <a:ea typeface="Times New Roman"/>
                <a:cs typeface="Times New Roman"/>
                <a:sym typeface="Times New Roman"/>
              </a:rPr>
              <a:t>,</a:t>
            </a:r>
            <a:r>
              <a:rPr lang="en">
                <a:solidFill>
                  <a:schemeClr val="accent5"/>
                </a:solidFill>
                <a:latin typeface="Times New Roman"/>
                <a:ea typeface="Times New Roman"/>
                <a:cs typeface="Times New Roman"/>
                <a:sym typeface="Times New Roman"/>
              </a:rPr>
              <a:t>Linux</a:t>
            </a:r>
            <a:r>
              <a:rPr lang="en">
                <a:latin typeface="Times New Roman"/>
                <a:ea typeface="Times New Roman"/>
                <a:cs typeface="Times New Roman"/>
                <a:sym typeface="Times New Roman"/>
              </a:rPr>
              <a:t>,</a:t>
            </a:r>
            <a:r>
              <a:rPr lang="en">
                <a:solidFill>
                  <a:schemeClr val="accent5"/>
                </a:solidFill>
                <a:latin typeface="Times New Roman"/>
                <a:ea typeface="Times New Roman"/>
                <a:cs typeface="Times New Roman"/>
                <a:sym typeface="Times New Roman"/>
              </a:rPr>
              <a:t>windows</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84" name="Google Shape;184;p22"/>
          <p:cNvSpPr txBox="1"/>
          <p:nvPr/>
        </p:nvSpPr>
        <p:spPr>
          <a:xfrm>
            <a:off x="8721575" y="4743300"/>
            <a:ext cx="42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10</a:t>
            </a:r>
            <a:endParaRPr b="1">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nvSpPr>
        <p:spPr>
          <a:xfrm>
            <a:off x="207725" y="244275"/>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Frontend</a:t>
            </a:r>
            <a:endParaRPr b="1" sz="2300" u="sng"/>
          </a:p>
        </p:txBody>
      </p:sp>
      <p:sp>
        <p:nvSpPr>
          <p:cNvPr id="190" name="Google Shape;190;p23"/>
          <p:cNvSpPr txBox="1"/>
          <p:nvPr/>
        </p:nvSpPr>
        <p:spPr>
          <a:xfrm>
            <a:off x="462775" y="884489"/>
            <a:ext cx="81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frontend framework that is used in this application is Flutter.</a:t>
            </a:r>
            <a:endParaRPr>
              <a:latin typeface="Times New Roman"/>
              <a:ea typeface="Times New Roman"/>
              <a:cs typeface="Times New Roman"/>
              <a:sym typeface="Times New Roman"/>
            </a:endParaRPr>
          </a:p>
        </p:txBody>
      </p:sp>
      <p:sp>
        <p:nvSpPr>
          <p:cNvPr id="191" name="Google Shape;191;p23"/>
          <p:cNvSpPr txBox="1"/>
          <p:nvPr/>
        </p:nvSpPr>
        <p:spPr>
          <a:xfrm>
            <a:off x="462775" y="1394579"/>
            <a:ext cx="868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Flutter is an open-source UI software development kit created by google.It is used to develop cross platform applications for android,ios,Linux,macOS,windows and the web from a </a:t>
            </a:r>
            <a:r>
              <a:rPr lang="en">
                <a:solidFill>
                  <a:schemeClr val="accent5"/>
                </a:solidFill>
                <a:latin typeface="Times New Roman"/>
                <a:ea typeface="Times New Roman"/>
                <a:cs typeface="Times New Roman"/>
                <a:sym typeface="Times New Roman"/>
              </a:rPr>
              <a:t>single codebase</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92" name="Google Shape;192;p23"/>
          <p:cNvSpPr txBox="1"/>
          <p:nvPr/>
        </p:nvSpPr>
        <p:spPr>
          <a:xfrm>
            <a:off x="462775" y="2120068"/>
            <a:ext cx="87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Flutter is a simple and high performance framework based on dart language,which provides high performance by </a:t>
            </a:r>
            <a:r>
              <a:rPr lang="en">
                <a:solidFill>
                  <a:schemeClr val="accent5"/>
                </a:solidFill>
                <a:latin typeface="Times New Roman"/>
                <a:ea typeface="Times New Roman"/>
                <a:cs typeface="Times New Roman"/>
                <a:sym typeface="Times New Roman"/>
              </a:rPr>
              <a:t>rendering the UI directly</a:t>
            </a:r>
            <a:r>
              <a:rPr lang="en">
                <a:latin typeface="Times New Roman"/>
                <a:ea typeface="Times New Roman"/>
                <a:cs typeface="Times New Roman"/>
                <a:sym typeface="Times New Roman"/>
              </a:rPr>
              <a:t> in the operating system’s canvas rather than through native framework.</a:t>
            </a:r>
            <a:endParaRPr>
              <a:latin typeface="Times New Roman"/>
              <a:ea typeface="Times New Roman"/>
              <a:cs typeface="Times New Roman"/>
              <a:sym typeface="Times New Roman"/>
            </a:endParaRPr>
          </a:p>
        </p:txBody>
      </p:sp>
      <p:sp>
        <p:nvSpPr>
          <p:cNvPr id="193" name="Google Shape;193;p23"/>
          <p:cNvSpPr txBox="1"/>
          <p:nvPr/>
        </p:nvSpPr>
        <p:spPr>
          <a:xfrm>
            <a:off x="462775" y="3470141"/>
            <a:ext cx="87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Flutter offers many ready to use widgets(UI) to create a modern application.These widgets are optimized for mobile environment and designing the application using widgets is simple as designing HTML.</a:t>
            </a:r>
            <a:endParaRPr>
              <a:latin typeface="Times New Roman"/>
              <a:ea typeface="Times New Roman"/>
              <a:cs typeface="Times New Roman"/>
              <a:sym typeface="Times New Roman"/>
            </a:endParaRPr>
          </a:p>
        </p:txBody>
      </p:sp>
      <p:sp>
        <p:nvSpPr>
          <p:cNvPr id="194" name="Google Shape;194;p23"/>
          <p:cNvSpPr txBox="1"/>
          <p:nvPr/>
        </p:nvSpPr>
        <p:spPr>
          <a:xfrm>
            <a:off x="462775" y="2960052"/>
            <a:ext cx="87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To be specific,a flutter application is itself a widget.Flutter widgets also </a:t>
            </a:r>
            <a:r>
              <a:rPr lang="en">
                <a:latin typeface="Times New Roman"/>
                <a:ea typeface="Times New Roman"/>
                <a:cs typeface="Times New Roman"/>
                <a:sym typeface="Times New Roman"/>
              </a:rPr>
              <a:t>supports</a:t>
            </a:r>
            <a:r>
              <a:rPr lang="en">
                <a:latin typeface="Times New Roman"/>
                <a:ea typeface="Times New Roman"/>
                <a:cs typeface="Times New Roman"/>
                <a:sym typeface="Times New Roman"/>
              </a:rPr>
              <a:t> animations and gestures.</a:t>
            </a:r>
            <a:endParaRPr>
              <a:latin typeface="Times New Roman"/>
              <a:ea typeface="Times New Roman"/>
              <a:cs typeface="Times New Roman"/>
              <a:sym typeface="Times New Roman"/>
            </a:endParaRPr>
          </a:p>
        </p:txBody>
      </p:sp>
      <p:sp>
        <p:nvSpPr>
          <p:cNvPr id="195" name="Google Shape;195;p23"/>
          <p:cNvSpPr txBox="1"/>
          <p:nvPr/>
        </p:nvSpPr>
        <p:spPr>
          <a:xfrm>
            <a:off x="462775" y="4081136"/>
            <a:ext cx="87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application logic is based on </a:t>
            </a:r>
            <a:r>
              <a:rPr lang="en">
                <a:solidFill>
                  <a:schemeClr val="accent5"/>
                </a:solidFill>
                <a:latin typeface="Times New Roman"/>
                <a:ea typeface="Times New Roman"/>
                <a:cs typeface="Times New Roman"/>
                <a:sym typeface="Times New Roman"/>
              </a:rPr>
              <a:t>reactive programming</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96" name="Google Shape;196;p23"/>
          <p:cNvSpPr txBox="1"/>
          <p:nvPr/>
        </p:nvSpPr>
        <p:spPr>
          <a:xfrm>
            <a:off x="462775" y="4591225"/>
            <a:ext cx="87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 widget have a state.</a:t>
            </a:r>
            <a:r>
              <a:rPr lang="en">
                <a:latin typeface="Times New Roman"/>
                <a:ea typeface="Times New Roman"/>
                <a:cs typeface="Times New Roman"/>
                <a:sym typeface="Times New Roman"/>
              </a:rPr>
              <a:t>By </a:t>
            </a:r>
            <a:r>
              <a:rPr lang="en">
                <a:latin typeface="Times New Roman"/>
                <a:ea typeface="Times New Roman"/>
                <a:cs typeface="Times New Roman"/>
                <a:sym typeface="Times New Roman"/>
              </a:rPr>
              <a:t>changing</a:t>
            </a:r>
            <a:r>
              <a:rPr lang="en">
                <a:latin typeface="Times New Roman"/>
                <a:ea typeface="Times New Roman"/>
                <a:cs typeface="Times New Roman"/>
                <a:sym typeface="Times New Roman"/>
              </a:rPr>
              <a:t> the state of widget,flutter will automatically (reactive programming) compare the widget’s previous state and render the widget with only the necessary changes instead of re-rendering the whole widget.</a:t>
            </a:r>
            <a:endParaRPr>
              <a:latin typeface="Times New Roman"/>
              <a:ea typeface="Times New Roman"/>
              <a:cs typeface="Times New Roman"/>
              <a:sym typeface="Times New Roman"/>
            </a:endParaRPr>
          </a:p>
        </p:txBody>
      </p:sp>
      <p:sp>
        <p:nvSpPr>
          <p:cNvPr id="197" name="Google Shape;197;p23"/>
          <p:cNvSpPr/>
          <p:nvPr/>
        </p:nvSpPr>
        <p:spPr>
          <a:xfrm>
            <a:off x="403275" y="1025032"/>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403275" y="310062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403275" y="1515309"/>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403275" y="2237673"/>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369250" y="3590863"/>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403275" y="4195659"/>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403275" y="474878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nvSpPr>
        <p:spPr>
          <a:xfrm>
            <a:off x="8781175" y="4698925"/>
            <a:ext cx="4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11</a:t>
            </a:r>
            <a:endParaRPr b="1">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nvSpPr>
        <p:spPr>
          <a:xfrm>
            <a:off x="399725" y="280875"/>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t>WHY FLUTTER?</a:t>
            </a:r>
            <a:endParaRPr b="1" sz="2300"/>
          </a:p>
        </p:txBody>
      </p:sp>
      <p:sp>
        <p:nvSpPr>
          <p:cNvPr id="210" name="Google Shape;210;p24"/>
          <p:cNvSpPr txBox="1"/>
          <p:nvPr/>
        </p:nvSpPr>
        <p:spPr>
          <a:xfrm>
            <a:off x="620575" y="95250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Modern and reactive framework</a:t>
            </a:r>
            <a:endParaRPr>
              <a:latin typeface="Times New Roman"/>
              <a:ea typeface="Times New Roman"/>
              <a:cs typeface="Times New Roman"/>
              <a:sym typeface="Times New Roman"/>
            </a:endParaRPr>
          </a:p>
        </p:txBody>
      </p:sp>
      <p:sp>
        <p:nvSpPr>
          <p:cNvPr id="211" name="Google Shape;211;p24"/>
          <p:cNvSpPr txBox="1"/>
          <p:nvPr/>
        </p:nvSpPr>
        <p:spPr>
          <a:xfrm>
            <a:off x="620575" y="2017083"/>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Uses Dart programming language and it is very easy to learn</a:t>
            </a:r>
            <a:endParaRPr>
              <a:latin typeface="Times New Roman"/>
              <a:ea typeface="Times New Roman"/>
              <a:cs typeface="Times New Roman"/>
              <a:sym typeface="Times New Roman"/>
            </a:endParaRPr>
          </a:p>
        </p:txBody>
      </p:sp>
      <p:sp>
        <p:nvSpPr>
          <p:cNvPr id="212" name="Google Shape;212;p24"/>
          <p:cNvSpPr txBox="1"/>
          <p:nvPr/>
        </p:nvSpPr>
        <p:spPr>
          <a:xfrm>
            <a:off x="620575" y="1484792"/>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Fast development</a:t>
            </a:r>
            <a:endParaRPr>
              <a:latin typeface="Times New Roman"/>
              <a:ea typeface="Times New Roman"/>
              <a:cs typeface="Times New Roman"/>
              <a:sym typeface="Times New Roman"/>
            </a:endParaRPr>
          </a:p>
        </p:txBody>
      </p:sp>
      <p:sp>
        <p:nvSpPr>
          <p:cNvPr id="213" name="Google Shape;213;p24"/>
          <p:cNvSpPr txBox="1"/>
          <p:nvPr/>
        </p:nvSpPr>
        <p:spPr>
          <a:xfrm>
            <a:off x="620575" y="3081667"/>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Huge predefined widget catalog</a:t>
            </a:r>
            <a:endParaRPr>
              <a:latin typeface="Times New Roman"/>
              <a:ea typeface="Times New Roman"/>
              <a:cs typeface="Times New Roman"/>
              <a:sym typeface="Times New Roman"/>
            </a:endParaRPr>
          </a:p>
        </p:txBody>
      </p:sp>
      <p:sp>
        <p:nvSpPr>
          <p:cNvPr id="214" name="Google Shape;214;p24"/>
          <p:cNvSpPr txBox="1"/>
          <p:nvPr/>
        </p:nvSpPr>
        <p:spPr>
          <a:xfrm>
            <a:off x="620575" y="414625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High performance application</a:t>
            </a:r>
            <a:endParaRPr>
              <a:latin typeface="Times New Roman"/>
              <a:ea typeface="Times New Roman"/>
              <a:cs typeface="Times New Roman"/>
              <a:sym typeface="Times New Roman"/>
            </a:endParaRPr>
          </a:p>
        </p:txBody>
      </p:sp>
      <p:sp>
        <p:nvSpPr>
          <p:cNvPr id="215" name="Google Shape;215;p24"/>
          <p:cNvSpPr txBox="1"/>
          <p:nvPr/>
        </p:nvSpPr>
        <p:spPr>
          <a:xfrm>
            <a:off x="620575" y="3613958"/>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Runs same UI for multiple platforms</a:t>
            </a:r>
            <a:endParaRPr>
              <a:latin typeface="Times New Roman"/>
              <a:ea typeface="Times New Roman"/>
              <a:cs typeface="Times New Roman"/>
              <a:sym typeface="Times New Roman"/>
            </a:endParaRPr>
          </a:p>
        </p:txBody>
      </p:sp>
      <p:sp>
        <p:nvSpPr>
          <p:cNvPr id="216" name="Google Shape;216;p24"/>
          <p:cNvSpPr txBox="1"/>
          <p:nvPr/>
        </p:nvSpPr>
        <p:spPr>
          <a:xfrm>
            <a:off x="620575" y="254937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Beautiful and fluid user interfaces</a:t>
            </a:r>
            <a:endParaRPr>
              <a:latin typeface="Times New Roman"/>
              <a:ea typeface="Times New Roman"/>
              <a:cs typeface="Times New Roman"/>
              <a:sym typeface="Times New Roman"/>
            </a:endParaRPr>
          </a:p>
        </p:txBody>
      </p:sp>
      <p:sp>
        <p:nvSpPr>
          <p:cNvPr id="217" name="Google Shape;217;p24"/>
          <p:cNvSpPr/>
          <p:nvPr/>
        </p:nvSpPr>
        <p:spPr>
          <a:xfrm>
            <a:off x="561075" y="109269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561075" y="162534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561075" y="2157632"/>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561075" y="2689932"/>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561075" y="3222207"/>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561075" y="3754507"/>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561075" y="4286807"/>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txBox="1"/>
          <p:nvPr/>
        </p:nvSpPr>
        <p:spPr>
          <a:xfrm>
            <a:off x="8738575" y="4743300"/>
            <a:ext cx="4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12</a:t>
            </a:r>
            <a:endParaRPr b="1">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nvSpPr>
        <p:spPr>
          <a:xfrm>
            <a:off x="391225" y="374350"/>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BACKEND</a:t>
            </a:r>
            <a:endParaRPr b="1" sz="2300" u="sng"/>
          </a:p>
        </p:txBody>
      </p:sp>
      <p:sp>
        <p:nvSpPr>
          <p:cNvPr id="230" name="Google Shape;230;p25"/>
          <p:cNvSpPr txBox="1"/>
          <p:nvPr/>
        </p:nvSpPr>
        <p:spPr>
          <a:xfrm>
            <a:off x="713475" y="969500"/>
            <a:ext cx="80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backend that is used in this application is </a:t>
            </a:r>
            <a:r>
              <a:rPr lang="en">
                <a:solidFill>
                  <a:schemeClr val="accent5"/>
                </a:solidFill>
                <a:latin typeface="Times New Roman"/>
                <a:ea typeface="Times New Roman"/>
                <a:cs typeface="Times New Roman"/>
                <a:sym typeface="Times New Roman"/>
              </a:rPr>
              <a:t>Firebase</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231" name="Google Shape;231;p25"/>
          <p:cNvSpPr txBox="1"/>
          <p:nvPr/>
        </p:nvSpPr>
        <p:spPr>
          <a:xfrm>
            <a:off x="713475" y="1439845"/>
            <a:ext cx="805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Cloud Functions for firebase is a serverless framework that lets you automatically run backend code in response to events triggered by firebase features and HTTPS requests.</a:t>
            </a:r>
            <a:endParaRPr>
              <a:latin typeface="Times New Roman"/>
              <a:ea typeface="Times New Roman"/>
              <a:cs typeface="Times New Roman"/>
              <a:sym typeface="Times New Roman"/>
            </a:endParaRPr>
          </a:p>
        </p:txBody>
      </p:sp>
      <p:sp>
        <p:nvSpPr>
          <p:cNvPr id="232" name="Google Shape;232;p25"/>
          <p:cNvSpPr txBox="1"/>
          <p:nvPr/>
        </p:nvSpPr>
        <p:spPr>
          <a:xfrm>
            <a:off x="713475" y="2125590"/>
            <a:ext cx="814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Times New Roman"/>
                <a:ea typeface="Times New Roman"/>
                <a:cs typeface="Times New Roman"/>
                <a:sym typeface="Times New Roman"/>
              </a:rPr>
              <a:t>Cloud Firestore</a:t>
            </a:r>
            <a:r>
              <a:rPr lang="en">
                <a:latin typeface="Times New Roman"/>
                <a:ea typeface="Times New Roman"/>
                <a:cs typeface="Times New Roman"/>
                <a:sym typeface="Times New Roman"/>
              </a:rPr>
              <a:t> is a flexible,scalable database for mobile,web,and server development from firebase and Google Cloud.</a:t>
            </a:r>
            <a:endParaRPr>
              <a:latin typeface="Times New Roman"/>
              <a:ea typeface="Times New Roman"/>
              <a:cs typeface="Times New Roman"/>
              <a:sym typeface="Times New Roman"/>
            </a:endParaRPr>
          </a:p>
        </p:txBody>
      </p:sp>
      <p:sp>
        <p:nvSpPr>
          <p:cNvPr id="233" name="Google Shape;233;p25"/>
          <p:cNvSpPr txBox="1"/>
          <p:nvPr/>
        </p:nvSpPr>
        <p:spPr>
          <a:xfrm>
            <a:off x="713475" y="2811335"/>
            <a:ext cx="805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Like Firebase Realtime Database,it keeps your data in sync across client apps through real time listeners and offers offline support for your mobile and web so we can build responsive apps that work regardless of network latency internet </a:t>
            </a:r>
            <a:r>
              <a:rPr lang="en">
                <a:latin typeface="Times New Roman"/>
                <a:ea typeface="Times New Roman"/>
                <a:cs typeface="Times New Roman"/>
                <a:sym typeface="Times New Roman"/>
              </a:rPr>
              <a:t>connectivity</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234" name="Google Shape;234;p25"/>
          <p:cNvSpPr txBox="1"/>
          <p:nvPr/>
        </p:nvSpPr>
        <p:spPr>
          <a:xfrm>
            <a:off x="713475" y="371278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There is a </a:t>
            </a:r>
            <a:r>
              <a:rPr lang="en">
                <a:solidFill>
                  <a:schemeClr val="accent5"/>
                </a:solidFill>
                <a:latin typeface="Times New Roman"/>
                <a:ea typeface="Times New Roman"/>
                <a:cs typeface="Times New Roman"/>
                <a:sym typeface="Times New Roman"/>
              </a:rPr>
              <a:t>Firebase SDK</a:t>
            </a:r>
            <a:r>
              <a:rPr lang="en">
                <a:latin typeface="Times New Roman"/>
                <a:ea typeface="Times New Roman"/>
                <a:cs typeface="Times New Roman"/>
                <a:sym typeface="Times New Roman"/>
              </a:rPr>
              <a:t> to configure your functions through code</a:t>
            </a:r>
            <a:endParaRPr>
              <a:latin typeface="Times New Roman"/>
              <a:ea typeface="Times New Roman"/>
              <a:cs typeface="Times New Roman"/>
              <a:sym typeface="Times New Roman"/>
            </a:endParaRPr>
          </a:p>
        </p:txBody>
      </p:sp>
      <p:sp>
        <p:nvSpPr>
          <p:cNvPr id="235" name="Google Shape;235;p25"/>
          <p:cNvSpPr txBox="1"/>
          <p:nvPr/>
        </p:nvSpPr>
        <p:spPr>
          <a:xfrm>
            <a:off x="713475" y="418312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Integrated with Firebase Console and Firebase CLI</a:t>
            </a:r>
            <a:endParaRPr>
              <a:latin typeface="Times New Roman"/>
              <a:ea typeface="Times New Roman"/>
              <a:cs typeface="Times New Roman"/>
              <a:sym typeface="Times New Roman"/>
            </a:endParaRPr>
          </a:p>
        </p:txBody>
      </p:sp>
      <p:sp>
        <p:nvSpPr>
          <p:cNvPr id="236" name="Google Shape;236;p25"/>
          <p:cNvSpPr/>
          <p:nvPr/>
        </p:nvSpPr>
        <p:spPr>
          <a:xfrm>
            <a:off x="577275" y="111694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577275" y="1549895"/>
            <a:ext cx="136200" cy="119100"/>
          </a:xfrm>
          <a:prstGeom prst="chevron">
            <a:avLst>
              <a:gd fmla="val 5657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577275" y="2253407"/>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a:off x="577275" y="295689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577275" y="385332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577275" y="432367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txBox="1"/>
          <p:nvPr/>
        </p:nvSpPr>
        <p:spPr>
          <a:xfrm>
            <a:off x="8713075" y="4743300"/>
            <a:ext cx="4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13</a:t>
            </a:r>
            <a:endParaRPr b="1">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6"/>
          <p:cNvPicPr preferRelativeResize="0"/>
          <p:nvPr/>
        </p:nvPicPr>
        <p:blipFill>
          <a:blip r:embed="rId3">
            <a:alphaModFix/>
          </a:blip>
          <a:stretch>
            <a:fillRect/>
          </a:stretch>
        </p:blipFill>
        <p:spPr>
          <a:xfrm>
            <a:off x="6822750" y="0"/>
            <a:ext cx="2321250" cy="2321250"/>
          </a:xfrm>
          <a:prstGeom prst="rect">
            <a:avLst/>
          </a:prstGeom>
          <a:noFill/>
          <a:ln>
            <a:noFill/>
          </a:ln>
        </p:spPr>
      </p:pic>
      <p:sp>
        <p:nvSpPr>
          <p:cNvPr id="248" name="Google Shape;248;p26"/>
          <p:cNvSpPr txBox="1"/>
          <p:nvPr/>
        </p:nvSpPr>
        <p:spPr>
          <a:xfrm>
            <a:off x="93650" y="268250"/>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App features</a:t>
            </a:r>
            <a:endParaRPr b="1" sz="2300" u="sng"/>
          </a:p>
        </p:txBody>
      </p:sp>
      <p:pic>
        <p:nvPicPr>
          <p:cNvPr id="249" name="Google Shape;249;p26"/>
          <p:cNvPicPr preferRelativeResize="0"/>
          <p:nvPr/>
        </p:nvPicPr>
        <p:blipFill>
          <a:blip r:embed="rId4">
            <a:alphaModFix/>
          </a:blip>
          <a:stretch>
            <a:fillRect/>
          </a:stretch>
        </p:blipFill>
        <p:spPr>
          <a:xfrm>
            <a:off x="5922700" y="2571750"/>
            <a:ext cx="3221301" cy="2238725"/>
          </a:xfrm>
          <a:prstGeom prst="rect">
            <a:avLst/>
          </a:prstGeom>
          <a:noFill/>
          <a:ln>
            <a:noFill/>
          </a:ln>
        </p:spPr>
      </p:pic>
      <p:pic>
        <p:nvPicPr>
          <p:cNvPr id="250" name="Google Shape;250;p26"/>
          <p:cNvPicPr preferRelativeResize="0"/>
          <p:nvPr/>
        </p:nvPicPr>
        <p:blipFill>
          <a:blip r:embed="rId5">
            <a:alphaModFix/>
          </a:blip>
          <a:stretch>
            <a:fillRect/>
          </a:stretch>
        </p:blipFill>
        <p:spPr>
          <a:xfrm>
            <a:off x="4208838" y="2571750"/>
            <a:ext cx="2143125" cy="2143125"/>
          </a:xfrm>
          <a:prstGeom prst="rect">
            <a:avLst/>
          </a:prstGeom>
          <a:noFill/>
          <a:ln>
            <a:noFill/>
          </a:ln>
        </p:spPr>
      </p:pic>
      <p:sp>
        <p:nvSpPr>
          <p:cNvPr id="251" name="Google Shape;251;p26"/>
          <p:cNvSpPr txBox="1"/>
          <p:nvPr/>
        </p:nvSpPr>
        <p:spPr>
          <a:xfrm>
            <a:off x="357200" y="86747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Group chatting</a:t>
            </a:r>
            <a:endParaRPr>
              <a:latin typeface="Times New Roman"/>
              <a:ea typeface="Times New Roman"/>
              <a:cs typeface="Times New Roman"/>
              <a:sym typeface="Times New Roman"/>
            </a:endParaRPr>
          </a:p>
        </p:txBody>
      </p:sp>
      <p:sp>
        <p:nvSpPr>
          <p:cNvPr id="252" name="Google Shape;252;p26"/>
          <p:cNvSpPr txBox="1"/>
          <p:nvPr/>
        </p:nvSpPr>
        <p:spPr>
          <a:xfrm>
            <a:off x="357200" y="132810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Showing latest news</a:t>
            </a:r>
            <a:endParaRPr>
              <a:latin typeface="Times New Roman"/>
              <a:ea typeface="Times New Roman"/>
              <a:cs typeface="Times New Roman"/>
              <a:sym typeface="Times New Roman"/>
            </a:endParaRPr>
          </a:p>
        </p:txBody>
      </p:sp>
      <p:sp>
        <p:nvSpPr>
          <p:cNvPr id="253" name="Google Shape;253;p26"/>
          <p:cNvSpPr txBox="1"/>
          <p:nvPr/>
        </p:nvSpPr>
        <p:spPr>
          <a:xfrm>
            <a:off x="357200" y="1788725"/>
            <a:ext cx="671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 user can listen to music based on his mood and also can dedicate a song to other member in the channel.</a:t>
            </a:r>
            <a:endParaRPr>
              <a:latin typeface="Times New Roman"/>
              <a:ea typeface="Times New Roman"/>
              <a:cs typeface="Times New Roman"/>
              <a:sym typeface="Times New Roman"/>
            </a:endParaRPr>
          </a:p>
        </p:txBody>
      </p:sp>
      <p:sp>
        <p:nvSpPr>
          <p:cNvPr id="254" name="Google Shape;254;p26"/>
          <p:cNvSpPr/>
          <p:nvPr/>
        </p:nvSpPr>
        <p:spPr>
          <a:xfrm>
            <a:off x="274500" y="1008032"/>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274500" y="1468657"/>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274500" y="1929282"/>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txBox="1"/>
          <p:nvPr/>
        </p:nvSpPr>
        <p:spPr>
          <a:xfrm>
            <a:off x="410700" y="2404325"/>
            <a:ext cx="489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 user can see realtime location of other member in the channel upon his/her consent.</a:t>
            </a:r>
            <a:endParaRPr>
              <a:latin typeface="Times New Roman"/>
              <a:ea typeface="Times New Roman"/>
              <a:cs typeface="Times New Roman"/>
              <a:sym typeface="Times New Roman"/>
            </a:endParaRPr>
          </a:p>
        </p:txBody>
      </p:sp>
      <p:sp>
        <p:nvSpPr>
          <p:cNvPr id="258" name="Google Shape;258;p26"/>
          <p:cNvSpPr/>
          <p:nvPr/>
        </p:nvSpPr>
        <p:spPr>
          <a:xfrm>
            <a:off x="274500" y="2512207"/>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txBox="1"/>
          <p:nvPr/>
        </p:nvSpPr>
        <p:spPr>
          <a:xfrm>
            <a:off x="8701975" y="4714875"/>
            <a:ext cx="5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14</a:t>
            </a:r>
            <a:endParaRPr b="1">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nvSpPr>
        <p:spPr>
          <a:xfrm>
            <a:off x="331725" y="68325"/>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APP SNAPSHOTS</a:t>
            </a:r>
            <a:endParaRPr b="1" sz="2300" u="sng"/>
          </a:p>
        </p:txBody>
      </p:sp>
      <p:pic>
        <p:nvPicPr>
          <p:cNvPr id="265" name="Google Shape;265;p27"/>
          <p:cNvPicPr preferRelativeResize="0"/>
          <p:nvPr/>
        </p:nvPicPr>
        <p:blipFill>
          <a:blip r:embed="rId3">
            <a:alphaModFix/>
          </a:blip>
          <a:stretch>
            <a:fillRect/>
          </a:stretch>
        </p:blipFill>
        <p:spPr>
          <a:xfrm>
            <a:off x="527250" y="561975"/>
            <a:ext cx="2166875" cy="3821501"/>
          </a:xfrm>
          <a:prstGeom prst="rect">
            <a:avLst/>
          </a:prstGeom>
          <a:noFill/>
          <a:ln>
            <a:noFill/>
          </a:ln>
        </p:spPr>
      </p:pic>
      <p:sp>
        <p:nvSpPr>
          <p:cNvPr id="266" name="Google Shape;266;p27"/>
          <p:cNvSpPr txBox="1"/>
          <p:nvPr/>
        </p:nvSpPr>
        <p:spPr>
          <a:xfrm>
            <a:off x="945100" y="4520900"/>
            <a:ext cx="15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Splash Screen 1</a:t>
            </a:r>
            <a:endParaRPr b="1">
              <a:latin typeface="Times New Roman"/>
              <a:ea typeface="Times New Roman"/>
              <a:cs typeface="Times New Roman"/>
              <a:sym typeface="Times New Roman"/>
            </a:endParaRPr>
          </a:p>
        </p:txBody>
      </p:sp>
      <p:pic>
        <p:nvPicPr>
          <p:cNvPr id="267" name="Google Shape;267;p27"/>
          <p:cNvPicPr preferRelativeResize="0"/>
          <p:nvPr/>
        </p:nvPicPr>
        <p:blipFill>
          <a:blip r:embed="rId4">
            <a:alphaModFix/>
          </a:blip>
          <a:stretch>
            <a:fillRect/>
          </a:stretch>
        </p:blipFill>
        <p:spPr>
          <a:xfrm>
            <a:off x="3647300" y="510925"/>
            <a:ext cx="2166875" cy="3821501"/>
          </a:xfrm>
          <a:prstGeom prst="rect">
            <a:avLst/>
          </a:prstGeom>
          <a:noFill/>
          <a:ln>
            <a:noFill/>
          </a:ln>
        </p:spPr>
      </p:pic>
      <p:sp>
        <p:nvSpPr>
          <p:cNvPr id="268" name="Google Shape;268;p27"/>
          <p:cNvSpPr txBox="1"/>
          <p:nvPr/>
        </p:nvSpPr>
        <p:spPr>
          <a:xfrm>
            <a:off x="3970425" y="4461375"/>
            <a:ext cx="14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Splash Screen 2</a:t>
            </a:r>
            <a:endParaRPr b="1">
              <a:latin typeface="Times New Roman"/>
              <a:ea typeface="Times New Roman"/>
              <a:cs typeface="Times New Roman"/>
              <a:sym typeface="Times New Roman"/>
            </a:endParaRPr>
          </a:p>
        </p:txBody>
      </p:sp>
      <p:sp>
        <p:nvSpPr>
          <p:cNvPr id="269" name="Google Shape;269;p27"/>
          <p:cNvSpPr/>
          <p:nvPr/>
        </p:nvSpPr>
        <p:spPr>
          <a:xfrm>
            <a:off x="2788700" y="2074750"/>
            <a:ext cx="858600" cy="538800"/>
          </a:xfrm>
          <a:prstGeom prst="stripedRightArrow">
            <a:avLst>
              <a:gd fmla="val 50000" name="adj1"/>
              <a:gd fmla="val 50000" name="adj2"/>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27"/>
          <p:cNvPicPr preferRelativeResize="0"/>
          <p:nvPr/>
        </p:nvPicPr>
        <p:blipFill>
          <a:blip r:embed="rId5">
            <a:alphaModFix/>
          </a:blip>
          <a:stretch>
            <a:fillRect/>
          </a:stretch>
        </p:blipFill>
        <p:spPr>
          <a:xfrm>
            <a:off x="6887475" y="561975"/>
            <a:ext cx="2166875" cy="3821501"/>
          </a:xfrm>
          <a:prstGeom prst="rect">
            <a:avLst/>
          </a:prstGeom>
          <a:noFill/>
          <a:ln>
            <a:noFill/>
          </a:ln>
        </p:spPr>
      </p:pic>
      <p:sp>
        <p:nvSpPr>
          <p:cNvPr id="271" name="Google Shape;271;p27"/>
          <p:cNvSpPr/>
          <p:nvPr/>
        </p:nvSpPr>
        <p:spPr>
          <a:xfrm>
            <a:off x="5921525" y="2152275"/>
            <a:ext cx="858600" cy="538800"/>
          </a:xfrm>
          <a:prstGeom prst="stripedRightArrow">
            <a:avLst>
              <a:gd fmla="val 50000" name="adj1"/>
              <a:gd fmla="val 50000" name="adj2"/>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txBox="1"/>
          <p:nvPr/>
        </p:nvSpPr>
        <p:spPr>
          <a:xfrm>
            <a:off x="7522050" y="4461375"/>
            <a:ext cx="17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Sign In</a:t>
            </a:r>
            <a:endParaRPr b="1">
              <a:latin typeface="Times New Roman"/>
              <a:ea typeface="Times New Roman"/>
              <a:cs typeface="Times New Roman"/>
              <a:sym typeface="Times New Roman"/>
            </a:endParaRPr>
          </a:p>
        </p:txBody>
      </p:sp>
      <p:sp>
        <p:nvSpPr>
          <p:cNvPr id="273" name="Google Shape;273;p27"/>
          <p:cNvSpPr txBox="1"/>
          <p:nvPr/>
        </p:nvSpPr>
        <p:spPr>
          <a:xfrm>
            <a:off x="8738575" y="4743300"/>
            <a:ext cx="4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15</a:t>
            </a:r>
            <a:endParaRPr b="1">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8"/>
          <p:cNvPicPr preferRelativeResize="0"/>
          <p:nvPr/>
        </p:nvPicPr>
        <p:blipFill>
          <a:blip r:embed="rId3">
            <a:alphaModFix/>
          </a:blip>
          <a:stretch>
            <a:fillRect/>
          </a:stretch>
        </p:blipFill>
        <p:spPr>
          <a:xfrm>
            <a:off x="152425" y="152400"/>
            <a:ext cx="2246875" cy="4370775"/>
          </a:xfrm>
          <a:prstGeom prst="rect">
            <a:avLst/>
          </a:prstGeom>
          <a:noFill/>
          <a:ln>
            <a:noFill/>
          </a:ln>
        </p:spPr>
      </p:pic>
      <p:pic>
        <p:nvPicPr>
          <p:cNvPr id="279" name="Google Shape;279;p28"/>
          <p:cNvPicPr preferRelativeResize="0"/>
          <p:nvPr/>
        </p:nvPicPr>
        <p:blipFill>
          <a:blip r:embed="rId4">
            <a:alphaModFix/>
          </a:blip>
          <a:stretch>
            <a:fillRect/>
          </a:stretch>
        </p:blipFill>
        <p:spPr>
          <a:xfrm>
            <a:off x="3435850" y="194925"/>
            <a:ext cx="2246875" cy="4370775"/>
          </a:xfrm>
          <a:prstGeom prst="rect">
            <a:avLst/>
          </a:prstGeom>
          <a:noFill/>
          <a:ln>
            <a:noFill/>
          </a:ln>
        </p:spPr>
      </p:pic>
      <p:pic>
        <p:nvPicPr>
          <p:cNvPr id="280" name="Google Shape;280;p28"/>
          <p:cNvPicPr preferRelativeResize="0"/>
          <p:nvPr/>
        </p:nvPicPr>
        <p:blipFill>
          <a:blip r:embed="rId5">
            <a:alphaModFix/>
          </a:blip>
          <a:stretch>
            <a:fillRect/>
          </a:stretch>
        </p:blipFill>
        <p:spPr>
          <a:xfrm>
            <a:off x="6719300" y="152400"/>
            <a:ext cx="2246875" cy="4413302"/>
          </a:xfrm>
          <a:prstGeom prst="rect">
            <a:avLst/>
          </a:prstGeom>
          <a:noFill/>
          <a:ln>
            <a:noFill/>
          </a:ln>
        </p:spPr>
      </p:pic>
      <p:sp>
        <p:nvSpPr>
          <p:cNvPr id="281" name="Google Shape;281;p28"/>
          <p:cNvSpPr/>
          <p:nvPr/>
        </p:nvSpPr>
        <p:spPr>
          <a:xfrm>
            <a:off x="2488263" y="2032950"/>
            <a:ext cx="858600" cy="538800"/>
          </a:xfrm>
          <a:prstGeom prst="stripedRightArrow">
            <a:avLst>
              <a:gd fmla="val 50000" name="adj1"/>
              <a:gd fmla="val 50000" name="adj2"/>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5771713" y="2032950"/>
            <a:ext cx="858600" cy="538800"/>
          </a:xfrm>
          <a:prstGeom prst="stripedRightArrow">
            <a:avLst>
              <a:gd fmla="val 50000" name="adj1"/>
              <a:gd fmla="val 50000" name="adj2"/>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nvSpPr>
        <p:spPr>
          <a:xfrm>
            <a:off x="501725" y="4565700"/>
            <a:ext cx="18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Authentication</a:t>
            </a:r>
            <a:endParaRPr b="1">
              <a:latin typeface="Times New Roman"/>
              <a:ea typeface="Times New Roman"/>
              <a:cs typeface="Times New Roman"/>
              <a:sym typeface="Times New Roman"/>
            </a:endParaRPr>
          </a:p>
        </p:txBody>
      </p:sp>
      <p:sp>
        <p:nvSpPr>
          <p:cNvPr id="284" name="Google Shape;284;p28"/>
          <p:cNvSpPr txBox="1"/>
          <p:nvPr/>
        </p:nvSpPr>
        <p:spPr>
          <a:xfrm>
            <a:off x="3688388" y="4650700"/>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Create Profile</a:t>
            </a:r>
            <a:endParaRPr b="1">
              <a:latin typeface="Times New Roman"/>
              <a:ea typeface="Times New Roman"/>
              <a:cs typeface="Times New Roman"/>
              <a:sym typeface="Times New Roman"/>
            </a:endParaRPr>
          </a:p>
        </p:txBody>
      </p:sp>
      <p:sp>
        <p:nvSpPr>
          <p:cNvPr id="285" name="Google Shape;285;p28"/>
          <p:cNvSpPr txBox="1"/>
          <p:nvPr/>
        </p:nvSpPr>
        <p:spPr>
          <a:xfrm>
            <a:off x="6971838" y="4608200"/>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Home Page</a:t>
            </a:r>
            <a:endParaRPr b="1">
              <a:latin typeface="Times New Roman"/>
              <a:ea typeface="Times New Roman"/>
              <a:cs typeface="Times New Roman"/>
              <a:sym typeface="Times New Roman"/>
            </a:endParaRPr>
          </a:p>
        </p:txBody>
      </p:sp>
      <p:sp>
        <p:nvSpPr>
          <p:cNvPr id="286" name="Google Shape;286;p28"/>
          <p:cNvSpPr txBox="1"/>
          <p:nvPr/>
        </p:nvSpPr>
        <p:spPr>
          <a:xfrm>
            <a:off x="8634000" y="4743300"/>
            <a:ext cx="5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16</a:t>
            </a:r>
            <a:endParaRPr b="1">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9"/>
          <p:cNvPicPr preferRelativeResize="0"/>
          <p:nvPr/>
        </p:nvPicPr>
        <p:blipFill>
          <a:blip r:embed="rId3">
            <a:alphaModFix/>
          </a:blip>
          <a:stretch>
            <a:fillRect/>
          </a:stretch>
        </p:blipFill>
        <p:spPr>
          <a:xfrm>
            <a:off x="152400" y="152400"/>
            <a:ext cx="2246875" cy="4360177"/>
          </a:xfrm>
          <a:prstGeom prst="rect">
            <a:avLst/>
          </a:prstGeom>
          <a:noFill/>
          <a:ln>
            <a:noFill/>
          </a:ln>
        </p:spPr>
      </p:pic>
      <p:pic>
        <p:nvPicPr>
          <p:cNvPr id="292" name="Google Shape;292;p29"/>
          <p:cNvPicPr preferRelativeResize="0"/>
          <p:nvPr/>
        </p:nvPicPr>
        <p:blipFill>
          <a:blip r:embed="rId4">
            <a:alphaModFix/>
          </a:blip>
          <a:stretch>
            <a:fillRect/>
          </a:stretch>
        </p:blipFill>
        <p:spPr>
          <a:xfrm>
            <a:off x="3679725" y="204150"/>
            <a:ext cx="2246875" cy="4360177"/>
          </a:xfrm>
          <a:prstGeom prst="rect">
            <a:avLst/>
          </a:prstGeom>
          <a:noFill/>
          <a:ln>
            <a:noFill/>
          </a:ln>
        </p:spPr>
      </p:pic>
      <p:pic>
        <p:nvPicPr>
          <p:cNvPr id="293" name="Google Shape;293;p29"/>
          <p:cNvPicPr preferRelativeResize="0"/>
          <p:nvPr/>
        </p:nvPicPr>
        <p:blipFill>
          <a:blip r:embed="rId5">
            <a:alphaModFix/>
          </a:blip>
          <a:stretch>
            <a:fillRect/>
          </a:stretch>
        </p:blipFill>
        <p:spPr>
          <a:xfrm>
            <a:off x="6782750" y="152400"/>
            <a:ext cx="2246875" cy="4360177"/>
          </a:xfrm>
          <a:prstGeom prst="rect">
            <a:avLst/>
          </a:prstGeom>
          <a:noFill/>
          <a:ln>
            <a:noFill/>
          </a:ln>
        </p:spPr>
      </p:pic>
      <p:sp>
        <p:nvSpPr>
          <p:cNvPr id="294" name="Google Shape;294;p29"/>
          <p:cNvSpPr txBox="1"/>
          <p:nvPr/>
        </p:nvSpPr>
        <p:spPr>
          <a:xfrm>
            <a:off x="494863" y="4642225"/>
            <a:ext cx="19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Create Channel</a:t>
            </a:r>
            <a:endParaRPr b="1">
              <a:latin typeface="Times New Roman"/>
              <a:ea typeface="Times New Roman"/>
              <a:cs typeface="Times New Roman"/>
              <a:sym typeface="Times New Roman"/>
            </a:endParaRPr>
          </a:p>
        </p:txBody>
      </p:sp>
      <p:sp>
        <p:nvSpPr>
          <p:cNvPr id="295" name="Google Shape;295;p29"/>
          <p:cNvSpPr txBox="1"/>
          <p:nvPr/>
        </p:nvSpPr>
        <p:spPr>
          <a:xfrm>
            <a:off x="4232488" y="4564325"/>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Messaging</a:t>
            </a:r>
            <a:endParaRPr b="1">
              <a:latin typeface="Times New Roman"/>
              <a:ea typeface="Times New Roman"/>
              <a:cs typeface="Times New Roman"/>
              <a:sym typeface="Times New Roman"/>
            </a:endParaRPr>
          </a:p>
        </p:txBody>
      </p:sp>
      <p:sp>
        <p:nvSpPr>
          <p:cNvPr id="296" name="Google Shape;296;p29"/>
          <p:cNvSpPr txBox="1"/>
          <p:nvPr/>
        </p:nvSpPr>
        <p:spPr>
          <a:xfrm>
            <a:off x="7287813" y="4512575"/>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Sending Pics</a:t>
            </a:r>
            <a:endParaRPr b="1">
              <a:latin typeface="Times New Roman"/>
              <a:ea typeface="Times New Roman"/>
              <a:cs typeface="Times New Roman"/>
              <a:sym typeface="Times New Roman"/>
            </a:endParaRPr>
          </a:p>
        </p:txBody>
      </p:sp>
      <p:sp>
        <p:nvSpPr>
          <p:cNvPr id="297" name="Google Shape;297;p29"/>
          <p:cNvSpPr txBox="1"/>
          <p:nvPr/>
        </p:nvSpPr>
        <p:spPr>
          <a:xfrm>
            <a:off x="8727300" y="4743300"/>
            <a:ext cx="4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17</a:t>
            </a:r>
            <a:endParaRPr b="1">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0"/>
          <p:cNvPicPr preferRelativeResize="0"/>
          <p:nvPr/>
        </p:nvPicPr>
        <p:blipFill>
          <a:blip r:embed="rId3">
            <a:alphaModFix/>
          </a:blip>
          <a:stretch>
            <a:fillRect/>
          </a:stretch>
        </p:blipFill>
        <p:spPr>
          <a:xfrm>
            <a:off x="152400" y="152400"/>
            <a:ext cx="2246875" cy="4345277"/>
          </a:xfrm>
          <a:prstGeom prst="rect">
            <a:avLst/>
          </a:prstGeom>
          <a:noFill/>
          <a:ln>
            <a:noFill/>
          </a:ln>
        </p:spPr>
      </p:pic>
      <p:pic>
        <p:nvPicPr>
          <p:cNvPr id="303" name="Google Shape;303;p30"/>
          <p:cNvPicPr preferRelativeResize="0"/>
          <p:nvPr/>
        </p:nvPicPr>
        <p:blipFill>
          <a:blip r:embed="rId4">
            <a:alphaModFix/>
          </a:blip>
          <a:stretch>
            <a:fillRect/>
          </a:stretch>
        </p:blipFill>
        <p:spPr>
          <a:xfrm>
            <a:off x="3486875" y="237425"/>
            <a:ext cx="2246875" cy="4260250"/>
          </a:xfrm>
          <a:prstGeom prst="rect">
            <a:avLst/>
          </a:prstGeom>
          <a:noFill/>
          <a:ln>
            <a:noFill/>
          </a:ln>
        </p:spPr>
      </p:pic>
      <p:pic>
        <p:nvPicPr>
          <p:cNvPr id="304" name="Google Shape;304;p30"/>
          <p:cNvPicPr preferRelativeResize="0"/>
          <p:nvPr/>
        </p:nvPicPr>
        <p:blipFill>
          <a:blip r:embed="rId5">
            <a:alphaModFix/>
          </a:blip>
          <a:stretch>
            <a:fillRect/>
          </a:stretch>
        </p:blipFill>
        <p:spPr>
          <a:xfrm>
            <a:off x="6821325" y="152400"/>
            <a:ext cx="2246875" cy="4260250"/>
          </a:xfrm>
          <a:prstGeom prst="rect">
            <a:avLst/>
          </a:prstGeom>
          <a:noFill/>
          <a:ln>
            <a:noFill/>
          </a:ln>
        </p:spPr>
      </p:pic>
      <p:sp>
        <p:nvSpPr>
          <p:cNvPr id="305" name="Google Shape;305;p30"/>
          <p:cNvSpPr txBox="1"/>
          <p:nvPr/>
        </p:nvSpPr>
        <p:spPr>
          <a:xfrm>
            <a:off x="459688" y="4616700"/>
            <a:ext cx="16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Channel List</a:t>
            </a:r>
            <a:endParaRPr b="1">
              <a:latin typeface="Times New Roman"/>
              <a:ea typeface="Times New Roman"/>
              <a:cs typeface="Times New Roman"/>
              <a:sym typeface="Times New Roman"/>
            </a:endParaRPr>
          </a:p>
        </p:txBody>
      </p:sp>
      <p:sp>
        <p:nvSpPr>
          <p:cNvPr id="306" name="Google Shape;306;p30"/>
          <p:cNvSpPr txBox="1"/>
          <p:nvPr/>
        </p:nvSpPr>
        <p:spPr>
          <a:xfrm>
            <a:off x="4127963" y="4531700"/>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Chat Bot</a:t>
            </a:r>
            <a:endParaRPr b="1">
              <a:latin typeface="Times New Roman"/>
              <a:ea typeface="Times New Roman"/>
              <a:cs typeface="Times New Roman"/>
              <a:sym typeface="Times New Roman"/>
            </a:endParaRPr>
          </a:p>
        </p:txBody>
      </p:sp>
      <p:sp>
        <p:nvSpPr>
          <p:cNvPr id="307" name="Google Shape;307;p30"/>
          <p:cNvSpPr txBox="1"/>
          <p:nvPr/>
        </p:nvSpPr>
        <p:spPr>
          <a:xfrm>
            <a:off x="7402200" y="4497675"/>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Profile Page</a:t>
            </a:r>
            <a:endParaRPr b="1">
              <a:latin typeface="Times New Roman"/>
              <a:ea typeface="Times New Roman"/>
              <a:cs typeface="Times New Roman"/>
              <a:sym typeface="Times New Roman"/>
            </a:endParaRPr>
          </a:p>
        </p:txBody>
      </p:sp>
      <p:sp>
        <p:nvSpPr>
          <p:cNvPr id="308" name="Google Shape;308;p30"/>
          <p:cNvSpPr txBox="1"/>
          <p:nvPr/>
        </p:nvSpPr>
        <p:spPr>
          <a:xfrm>
            <a:off x="8693400" y="4743300"/>
            <a:ext cx="4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18</a:t>
            </a:r>
            <a:endParaRPr b="1">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1"/>
          <p:cNvPicPr preferRelativeResize="0"/>
          <p:nvPr/>
        </p:nvPicPr>
        <p:blipFill>
          <a:blip r:embed="rId3">
            <a:alphaModFix/>
          </a:blip>
          <a:stretch>
            <a:fillRect/>
          </a:stretch>
        </p:blipFill>
        <p:spPr>
          <a:xfrm>
            <a:off x="6703375" y="79975"/>
            <a:ext cx="2246875" cy="4525752"/>
          </a:xfrm>
          <a:prstGeom prst="rect">
            <a:avLst/>
          </a:prstGeom>
          <a:noFill/>
          <a:ln>
            <a:noFill/>
          </a:ln>
        </p:spPr>
      </p:pic>
      <p:pic>
        <p:nvPicPr>
          <p:cNvPr id="314" name="Google Shape;314;p31"/>
          <p:cNvPicPr preferRelativeResize="0"/>
          <p:nvPr/>
        </p:nvPicPr>
        <p:blipFill>
          <a:blip r:embed="rId4">
            <a:alphaModFix/>
          </a:blip>
          <a:stretch>
            <a:fillRect/>
          </a:stretch>
        </p:blipFill>
        <p:spPr>
          <a:xfrm>
            <a:off x="3783200" y="142075"/>
            <a:ext cx="2246875" cy="4463652"/>
          </a:xfrm>
          <a:prstGeom prst="rect">
            <a:avLst/>
          </a:prstGeom>
          <a:noFill/>
          <a:ln>
            <a:noFill/>
          </a:ln>
        </p:spPr>
      </p:pic>
      <p:pic>
        <p:nvPicPr>
          <p:cNvPr id="315" name="Google Shape;315;p31"/>
          <p:cNvPicPr preferRelativeResize="0"/>
          <p:nvPr/>
        </p:nvPicPr>
        <p:blipFill>
          <a:blip r:embed="rId5">
            <a:alphaModFix/>
          </a:blip>
          <a:stretch>
            <a:fillRect/>
          </a:stretch>
        </p:blipFill>
        <p:spPr>
          <a:xfrm>
            <a:off x="473225" y="167938"/>
            <a:ext cx="2246875" cy="4411924"/>
          </a:xfrm>
          <a:prstGeom prst="rect">
            <a:avLst/>
          </a:prstGeom>
          <a:noFill/>
          <a:ln>
            <a:noFill/>
          </a:ln>
        </p:spPr>
      </p:pic>
      <p:sp>
        <p:nvSpPr>
          <p:cNvPr id="316" name="Google Shape;316;p31"/>
          <p:cNvSpPr txBox="1"/>
          <p:nvPr/>
        </p:nvSpPr>
        <p:spPr>
          <a:xfrm>
            <a:off x="4035725" y="4605725"/>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      Music Page</a:t>
            </a:r>
            <a:endParaRPr b="1">
              <a:latin typeface="Times New Roman"/>
              <a:ea typeface="Times New Roman"/>
              <a:cs typeface="Times New Roman"/>
              <a:sym typeface="Times New Roman"/>
            </a:endParaRPr>
          </a:p>
        </p:txBody>
      </p:sp>
      <p:sp>
        <p:nvSpPr>
          <p:cNvPr id="317" name="Google Shape;317;p31"/>
          <p:cNvSpPr txBox="1"/>
          <p:nvPr/>
        </p:nvSpPr>
        <p:spPr>
          <a:xfrm>
            <a:off x="725750" y="4605725"/>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Message scheduling</a:t>
            </a:r>
            <a:endParaRPr b="1">
              <a:latin typeface="Times New Roman"/>
              <a:ea typeface="Times New Roman"/>
              <a:cs typeface="Times New Roman"/>
              <a:sym typeface="Times New Roman"/>
            </a:endParaRPr>
          </a:p>
        </p:txBody>
      </p:sp>
      <p:sp>
        <p:nvSpPr>
          <p:cNvPr id="318" name="Google Shape;318;p31"/>
          <p:cNvSpPr txBox="1"/>
          <p:nvPr/>
        </p:nvSpPr>
        <p:spPr>
          <a:xfrm>
            <a:off x="6955900" y="4650700"/>
            <a:ext cx="17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       News Page</a:t>
            </a:r>
            <a:endParaRPr b="1">
              <a:latin typeface="Times New Roman"/>
              <a:ea typeface="Times New Roman"/>
              <a:cs typeface="Times New Roman"/>
              <a:sym typeface="Times New Roman"/>
            </a:endParaRPr>
          </a:p>
        </p:txBody>
      </p:sp>
      <p:sp>
        <p:nvSpPr>
          <p:cNvPr id="319" name="Google Shape;319;p31"/>
          <p:cNvSpPr txBox="1"/>
          <p:nvPr/>
        </p:nvSpPr>
        <p:spPr>
          <a:xfrm>
            <a:off x="8697700" y="4743300"/>
            <a:ext cx="4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19</a:t>
            </a:r>
            <a:endParaRPr b="1">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441900" y="63000"/>
            <a:ext cx="5209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u="sng"/>
              <a:t>CONTENTS</a:t>
            </a:r>
            <a:endParaRPr b="1" sz="2600" u="sng"/>
          </a:p>
        </p:txBody>
      </p:sp>
      <p:sp>
        <p:nvSpPr>
          <p:cNvPr id="67" name="Google Shape;67;p14"/>
          <p:cNvSpPr txBox="1"/>
          <p:nvPr/>
        </p:nvSpPr>
        <p:spPr>
          <a:xfrm>
            <a:off x="735275" y="2649571"/>
            <a:ext cx="52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Technology Overview</a:t>
            </a:r>
            <a:endParaRPr/>
          </a:p>
        </p:txBody>
      </p:sp>
      <p:sp>
        <p:nvSpPr>
          <p:cNvPr id="68" name="Google Shape;68;p14"/>
          <p:cNvSpPr txBox="1"/>
          <p:nvPr/>
        </p:nvSpPr>
        <p:spPr>
          <a:xfrm>
            <a:off x="735275" y="2928195"/>
            <a:ext cx="52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 Features</a:t>
            </a:r>
            <a:endParaRPr/>
          </a:p>
        </p:txBody>
      </p:sp>
      <p:sp>
        <p:nvSpPr>
          <p:cNvPr id="69" name="Google Shape;69;p14"/>
          <p:cNvSpPr txBox="1"/>
          <p:nvPr/>
        </p:nvSpPr>
        <p:spPr>
          <a:xfrm>
            <a:off x="735275" y="699200"/>
            <a:ext cx="52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Project Overview</a:t>
            </a:r>
            <a:endParaRPr>
              <a:latin typeface="Roboto"/>
              <a:ea typeface="Roboto"/>
              <a:cs typeface="Roboto"/>
              <a:sym typeface="Roboto"/>
            </a:endParaRPr>
          </a:p>
        </p:txBody>
      </p:sp>
      <p:sp>
        <p:nvSpPr>
          <p:cNvPr id="70" name="Google Shape;70;p14"/>
          <p:cNvSpPr txBox="1"/>
          <p:nvPr/>
        </p:nvSpPr>
        <p:spPr>
          <a:xfrm>
            <a:off x="735275" y="3206819"/>
            <a:ext cx="52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Application Snapshots</a:t>
            </a:r>
            <a:endParaRPr/>
          </a:p>
        </p:txBody>
      </p:sp>
      <p:sp>
        <p:nvSpPr>
          <p:cNvPr id="71" name="Google Shape;71;p14"/>
          <p:cNvSpPr txBox="1"/>
          <p:nvPr/>
        </p:nvSpPr>
        <p:spPr>
          <a:xfrm>
            <a:off x="735275" y="3764068"/>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Conclusion</a:t>
            </a:r>
            <a:endParaRPr/>
          </a:p>
        </p:txBody>
      </p:sp>
      <p:sp>
        <p:nvSpPr>
          <p:cNvPr id="72" name="Google Shape;72;p14"/>
          <p:cNvSpPr txBox="1"/>
          <p:nvPr/>
        </p:nvSpPr>
        <p:spPr>
          <a:xfrm>
            <a:off x="735275" y="4321317"/>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References</a:t>
            </a:r>
            <a:endParaRPr/>
          </a:p>
        </p:txBody>
      </p:sp>
      <p:sp>
        <p:nvSpPr>
          <p:cNvPr id="73" name="Google Shape;73;p14"/>
          <p:cNvSpPr txBox="1"/>
          <p:nvPr/>
        </p:nvSpPr>
        <p:spPr>
          <a:xfrm>
            <a:off x="735275" y="4042692"/>
            <a:ext cx="30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Future Work</a:t>
            </a:r>
            <a:endParaRPr/>
          </a:p>
        </p:txBody>
      </p:sp>
      <p:sp>
        <p:nvSpPr>
          <p:cNvPr id="74" name="Google Shape;74;p14"/>
          <p:cNvSpPr txBox="1"/>
          <p:nvPr/>
        </p:nvSpPr>
        <p:spPr>
          <a:xfrm>
            <a:off x="735275" y="3485444"/>
            <a:ext cx="23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Learning From The Project</a:t>
            </a:r>
            <a:endParaRPr/>
          </a:p>
        </p:txBody>
      </p:sp>
      <p:sp>
        <p:nvSpPr>
          <p:cNvPr id="75" name="Google Shape;75;p14"/>
          <p:cNvSpPr txBox="1"/>
          <p:nvPr/>
        </p:nvSpPr>
        <p:spPr>
          <a:xfrm>
            <a:off x="8812500" y="4721525"/>
            <a:ext cx="3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2</a:t>
            </a:r>
            <a:endParaRPr b="1">
              <a:latin typeface="Times New Roman"/>
              <a:ea typeface="Times New Roman"/>
              <a:cs typeface="Times New Roman"/>
              <a:sym typeface="Times New Roman"/>
            </a:endParaRPr>
          </a:p>
        </p:txBody>
      </p:sp>
      <p:sp>
        <p:nvSpPr>
          <p:cNvPr id="76" name="Google Shape;76;p14"/>
          <p:cNvSpPr/>
          <p:nvPr/>
        </p:nvSpPr>
        <p:spPr>
          <a:xfrm>
            <a:off x="633425" y="834788"/>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nvSpPr>
        <p:spPr>
          <a:xfrm>
            <a:off x="735275" y="1256449"/>
            <a:ext cx="5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Existing System</a:t>
            </a:r>
            <a:endParaRPr>
              <a:latin typeface="Roboto"/>
              <a:ea typeface="Roboto"/>
              <a:cs typeface="Roboto"/>
              <a:sym typeface="Roboto"/>
            </a:endParaRPr>
          </a:p>
        </p:txBody>
      </p:sp>
      <p:sp>
        <p:nvSpPr>
          <p:cNvPr id="78" name="Google Shape;78;p14"/>
          <p:cNvSpPr txBox="1"/>
          <p:nvPr/>
        </p:nvSpPr>
        <p:spPr>
          <a:xfrm>
            <a:off x="735275" y="1535073"/>
            <a:ext cx="5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Proposed </a:t>
            </a:r>
            <a:r>
              <a:rPr lang="en">
                <a:latin typeface="Roboto"/>
                <a:ea typeface="Roboto"/>
                <a:cs typeface="Roboto"/>
                <a:sym typeface="Roboto"/>
              </a:rPr>
              <a:t>System</a:t>
            </a:r>
            <a:endParaRPr>
              <a:latin typeface="Roboto"/>
              <a:ea typeface="Roboto"/>
              <a:cs typeface="Roboto"/>
              <a:sym typeface="Roboto"/>
            </a:endParaRPr>
          </a:p>
        </p:txBody>
      </p:sp>
      <p:sp>
        <p:nvSpPr>
          <p:cNvPr id="79" name="Google Shape;79;p14"/>
          <p:cNvSpPr txBox="1"/>
          <p:nvPr/>
        </p:nvSpPr>
        <p:spPr>
          <a:xfrm>
            <a:off x="735275" y="1813697"/>
            <a:ext cx="5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Modules</a:t>
            </a:r>
            <a:endParaRPr>
              <a:latin typeface="Roboto"/>
              <a:ea typeface="Roboto"/>
              <a:cs typeface="Roboto"/>
              <a:sym typeface="Roboto"/>
            </a:endParaRPr>
          </a:p>
        </p:txBody>
      </p:sp>
      <p:sp>
        <p:nvSpPr>
          <p:cNvPr id="80" name="Google Shape;80;p14"/>
          <p:cNvSpPr txBox="1"/>
          <p:nvPr/>
        </p:nvSpPr>
        <p:spPr>
          <a:xfrm>
            <a:off x="735275" y="977824"/>
            <a:ext cx="5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Problem Statement</a:t>
            </a:r>
            <a:endParaRPr>
              <a:latin typeface="Roboto"/>
              <a:ea typeface="Roboto"/>
              <a:cs typeface="Roboto"/>
              <a:sym typeface="Roboto"/>
            </a:endParaRPr>
          </a:p>
        </p:txBody>
      </p:sp>
      <p:sp>
        <p:nvSpPr>
          <p:cNvPr id="81" name="Google Shape;81;p14"/>
          <p:cNvSpPr txBox="1"/>
          <p:nvPr/>
        </p:nvSpPr>
        <p:spPr>
          <a:xfrm>
            <a:off x="735275" y="2092322"/>
            <a:ext cx="5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Use Case Diagram</a:t>
            </a:r>
            <a:endParaRPr>
              <a:latin typeface="Roboto"/>
              <a:ea typeface="Roboto"/>
              <a:cs typeface="Roboto"/>
              <a:sym typeface="Roboto"/>
            </a:endParaRPr>
          </a:p>
        </p:txBody>
      </p:sp>
      <p:sp>
        <p:nvSpPr>
          <p:cNvPr id="82" name="Google Shape;82;p14"/>
          <p:cNvSpPr txBox="1"/>
          <p:nvPr/>
        </p:nvSpPr>
        <p:spPr>
          <a:xfrm>
            <a:off x="735275" y="2370946"/>
            <a:ext cx="5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ER Diagram</a:t>
            </a:r>
            <a:endParaRPr>
              <a:latin typeface="Roboto"/>
              <a:ea typeface="Roboto"/>
              <a:cs typeface="Roboto"/>
              <a:sym typeface="Roboto"/>
            </a:endParaRPr>
          </a:p>
        </p:txBody>
      </p:sp>
      <p:sp>
        <p:nvSpPr>
          <p:cNvPr id="83" name="Google Shape;83;p14"/>
          <p:cNvSpPr/>
          <p:nvPr/>
        </p:nvSpPr>
        <p:spPr>
          <a:xfrm>
            <a:off x="633425" y="1113413"/>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633425" y="1392038"/>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633425" y="1670663"/>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633425" y="1949288"/>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633425" y="2227913"/>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633425" y="2506538"/>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633425" y="2785163"/>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633425" y="3063788"/>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633425" y="3342413"/>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633425" y="3621038"/>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633425" y="3899663"/>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633425" y="4178288"/>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633425" y="4456913"/>
            <a:ext cx="162900" cy="129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nvSpPr>
        <p:spPr>
          <a:xfrm>
            <a:off x="357225" y="314850"/>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LEARNING FROM THE PROJECT</a:t>
            </a:r>
            <a:endParaRPr b="1" sz="2300" u="sng"/>
          </a:p>
        </p:txBody>
      </p:sp>
      <p:sp>
        <p:nvSpPr>
          <p:cNvPr id="325" name="Google Shape;325;p32"/>
          <p:cNvSpPr txBox="1"/>
          <p:nvPr/>
        </p:nvSpPr>
        <p:spPr>
          <a:xfrm>
            <a:off x="807775" y="99502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App development with modern framework Flutter</a:t>
            </a:r>
            <a:endParaRPr>
              <a:latin typeface="Times New Roman"/>
              <a:ea typeface="Times New Roman"/>
              <a:cs typeface="Times New Roman"/>
              <a:sym typeface="Times New Roman"/>
            </a:endParaRPr>
          </a:p>
        </p:txBody>
      </p:sp>
      <p:sp>
        <p:nvSpPr>
          <p:cNvPr id="326" name="Google Shape;326;p32"/>
          <p:cNvSpPr txBox="1"/>
          <p:nvPr/>
        </p:nvSpPr>
        <p:spPr>
          <a:xfrm>
            <a:off x="807775" y="149235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Familiarity with Visual Studio Code</a:t>
            </a:r>
            <a:endParaRPr>
              <a:latin typeface="Times New Roman"/>
              <a:ea typeface="Times New Roman"/>
              <a:cs typeface="Times New Roman"/>
              <a:sym typeface="Times New Roman"/>
            </a:endParaRPr>
          </a:p>
        </p:txBody>
      </p:sp>
      <p:sp>
        <p:nvSpPr>
          <p:cNvPr id="327" name="Google Shape;327;p32"/>
          <p:cNvSpPr txBox="1"/>
          <p:nvPr/>
        </p:nvSpPr>
        <p:spPr>
          <a:xfrm>
            <a:off x="807775" y="198967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Hands on experience with Dart programming language</a:t>
            </a:r>
            <a:endParaRPr>
              <a:latin typeface="Times New Roman"/>
              <a:ea typeface="Times New Roman"/>
              <a:cs typeface="Times New Roman"/>
              <a:sym typeface="Times New Roman"/>
            </a:endParaRPr>
          </a:p>
        </p:txBody>
      </p:sp>
      <p:sp>
        <p:nvSpPr>
          <p:cNvPr id="328" name="Google Shape;328;p32"/>
          <p:cNvSpPr txBox="1"/>
          <p:nvPr/>
        </p:nvSpPr>
        <p:spPr>
          <a:xfrm>
            <a:off x="807775" y="2486988"/>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Integrating firebase and firestore  to a flutter project</a:t>
            </a:r>
            <a:endParaRPr>
              <a:latin typeface="Times New Roman"/>
              <a:ea typeface="Times New Roman"/>
              <a:cs typeface="Times New Roman"/>
              <a:sym typeface="Times New Roman"/>
            </a:endParaRPr>
          </a:p>
        </p:txBody>
      </p:sp>
      <p:sp>
        <p:nvSpPr>
          <p:cNvPr id="329" name="Google Shape;329;p32"/>
          <p:cNvSpPr txBox="1"/>
          <p:nvPr/>
        </p:nvSpPr>
        <p:spPr>
          <a:xfrm>
            <a:off x="807775" y="2984325"/>
            <a:ext cx="70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State Management which is required to sync multiple modules between multiple states</a:t>
            </a:r>
            <a:endParaRPr>
              <a:latin typeface="Times New Roman"/>
              <a:ea typeface="Times New Roman"/>
              <a:cs typeface="Times New Roman"/>
              <a:sym typeface="Times New Roman"/>
            </a:endParaRPr>
          </a:p>
        </p:txBody>
      </p:sp>
      <p:sp>
        <p:nvSpPr>
          <p:cNvPr id="330" name="Google Shape;330;p32"/>
          <p:cNvSpPr/>
          <p:nvPr/>
        </p:nvSpPr>
        <p:spPr>
          <a:xfrm>
            <a:off x="670525" y="113557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670525" y="163289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670525" y="213022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670525" y="262754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670525" y="312487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txBox="1"/>
          <p:nvPr/>
        </p:nvSpPr>
        <p:spPr>
          <a:xfrm>
            <a:off x="8703000" y="4743300"/>
            <a:ext cx="4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20</a:t>
            </a:r>
            <a:endParaRPr b="1">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nvSpPr>
        <p:spPr>
          <a:xfrm>
            <a:off x="544250" y="306350"/>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CONCLUSION</a:t>
            </a:r>
            <a:endParaRPr b="1" sz="2300" u="sng"/>
          </a:p>
        </p:txBody>
      </p:sp>
      <p:sp>
        <p:nvSpPr>
          <p:cNvPr id="341" name="Google Shape;341;p33"/>
          <p:cNvSpPr txBox="1"/>
          <p:nvPr/>
        </p:nvSpPr>
        <p:spPr>
          <a:xfrm>
            <a:off x="901350" y="1839850"/>
            <a:ext cx="815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highlight>
                  <a:srgbClr val="FFFFFF"/>
                </a:highlight>
                <a:latin typeface="Times New Roman"/>
                <a:ea typeface="Times New Roman"/>
                <a:cs typeface="Times New Roman"/>
                <a:sym typeface="Times New Roman"/>
              </a:rPr>
              <a:t>Flutter framework does a great job by providing an excellent framework to build mobile applications in a truly platform independent way. By providing simplicity in the development process, high performance in the resulting mobile application, rich and relevant user interface for both Android and iOS platform.</a:t>
            </a:r>
            <a:endParaRPr sz="1700">
              <a:latin typeface="Times New Roman"/>
              <a:ea typeface="Times New Roman"/>
              <a:cs typeface="Times New Roman"/>
              <a:sym typeface="Times New Roman"/>
            </a:endParaRPr>
          </a:p>
        </p:txBody>
      </p:sp>
      <p:sp>
        <p:nvSpPr>
          <p:cNvPr id="342" name="Google Shape;342;p33"/>
          <p:cNvSpPr txBox="1"/>
          <p:nvPr/>
        </p:nvSpPr>
        <p:spPr>
          <a:xfrm>
            <a:off x="901350" y="952475"/>
            <a:ext cx="815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application has a user friendly screen that enables the user to use without any inconvenience.Validation checks induced have greatly reduced errors.Provisions have </a:t>
            </a:r>
            <a:r>
              <a:rPr lang="en">
                <a:latin typeface="Times New Roman"/>
                <a:ea typeface="Times New Roman"/>
                <a:cs typeface="Times New Roman"/>
                <a:sym typeface="Times New Roman"/>
              </a:rPr>
              <a:t>been</a:t>
            </a:r>
            <a:r>
              <a:rPr lang="en">
                <a:latin typeface="Times New Roman"/>
                <a:ea typeface="Times New Roman"/>
                <a:cs typeface="Times New Roman"/>
                <a:sym typeface="Times New Roman"/>
              </a:rPr>
              <a:t> made to </a:t>
            </a:r>
            <a:r>
              <a:rPr lang="en">
                <a:latin typeface="Times New Roman"/>
                <a:ea typeface="Times New Roman"/>
                <a:cs typeface="Times New Roman"/>
                <a:sym typeface="Times New Roman"/>
              </a:rPr>
              <a:t>upgrade the application</a:t>
            </a:r>
            <a:endParaRPr>
              <a:latin typeface="Times New Roman"/>
              <a:ea typeface="Times New Roman"/>
              <a:cs typeface="Times New Roman"/>
              <a:sym typeface="Times New Roman"/>
            </a:endParaRPr>
          </a:p>
        </p:txBody>
      </p:sp>
      <p:sp>
        <p:nvSpPr>
          <p:cNvPr id="343" name="Google Shape;343;p33"/>
          <p:cNvSpPr/>
          <p:nvPr/>
        </p:nvSpPr>
        <p:spPr>
          <a:xfrm>
            <a:off x="765150" y="108419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765150" y="201874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txBox="1"/>
          <p:nvPr/>
        </p:nvSpPr>
        <p:spPr>
          <a:xfrm>
            <a:off x="901350" y="3185800"/>
            <a:ext cx="857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complete project code can be viewed from my github profile -</a:t>
            </a:r>
            <a:r>
              <a:rPr lang="en" u="sng">
                <a:solidFill>
                  <a:schemeClr val="hlink"/>
                </a:solidFill>
                <a:latin typeface="Times New Roman"/>
                <a:ea typeface="Times New Roman"/>
                <a:cs typeface="Times New Roman"/>
                <a:sym typeface="Times New Roman"/>
                <a:hlinkClick r:id="rId3"/>
              </a:rPr>
              <a:t>https://github.com/bunty172/WeChat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46" name="Google Shape;346;p33"/>
          <p:cNvSpPr/>
          <p:nvPr/>
        </p:nvSpPr>
        <p:spPr>
          <a:xfrm>
            <a:off x="765150" y="331144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txBox="1"/>
          <p:nvPr/>
        </p:nvSpPr>
        <p:spPr>
          <a:xfrm>
            <a:off x="8738575" y="4743300"/>
            <a:ext cx="4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21</a:t>
            </a:r>
            <a:endParaRPr b="1">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nvSpPr>
        <p:spPr>
          <a:xfrm>
            <a:off x="289200" y="229850"/>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FUTURE WORK</a:t>
            </a:r>
            <a:endParaRPr b="1" sz="2300" u="sng"/>
          </a:p>
        </p:txBody>
      </p:sp>
      <p:sp>
        <p:nvSpPr>
          <p:cNvPr id="353" name="Google Shape;353;p34"/>
          <p:cNvSpPr txBox="1"/>
          <p:nvPr/>
        </p:nvSpPr>
        <p:spPr>
          <a:xfrm>
            <a:off x="510250" y="96097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Latest songs will be uploaded automatically in songs page.</a:t>
            </a:r>
            <a:endParaRPr>
              <a:latin typeface="Times New Roman"/>
              <a:ea typeface="Times New Roman"/>
              <a:cs typeface="Times New Roman"/>
              <a:sym typeface="Times New Roman"/>
            </a:endParaRPr>
          </a:p>
        </p:txBody>
      </p:sp>
      <p:sp>
        <p:nvSpPr>
          <p:cNvPr id="354" name="Google Shape;354;p34"/>
          <p:cNvSpPr txBox="1"/>
          <p:nvPr/>
        </p:nvSpPr>
        <p:spPr>
          <a:xfrm>
            <a:off x="510250" y="1487369"/>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User can dedicate songs to their friends</a:t>
            </a:r>
            <a:endParaRPr>
              <a:latin typeface="Times New Roman"/>
              <a:ea typeface="Times New Roman"/>
              <a:cs typeface="Times New Roman"/>
              <a:sym typeface="Times New Roman"/>
            </a:endParaRPr>
          </a:p>
        </p:txBody>
      </p:sp>
      <p:sp>
        <p:nvSpPr>
          <p:cNvPr id="355" name="Google Shape;355;p34"/>
          <p:cNvSpPr txBox="1"/>
          <p:nvPr/>
        </p:nvSpPr>
        <p:spPr>
          <a:xfrm>
            <a:off x="510250" y="2013763"/>
            <a:ext cx="821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Users can checkout latest news based on their interests and can annotate the highlights which then will be notified to the other users in the channel</a:t>
            </a:r>
            <a:endParaRPr>
              <a:latin typeface="Times New Roman"/>
              <a:ea typeface="Times New Roman"/>
              <a:cs typeface="Times New Roman"/>
              <a:sym typeface="Times New Roman"/>
            </a:endParaRPr>
          </a:p>
        </p:txBody>
      </p:sp>
      <p:sp>
        <p:nvSpPr>
          <p:cNvPr id="356" name="Google Shape;356;p34"/>
          <p:cNvSpPr txBox="1"/>
          <p:nvPr/>
        </p:nvSpPr>
        <p:spPr>
          <a:xfrm>
            <a:off x="510250" y="2840556"/>
            <a:ext cx="83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An option which will enable the user to send the real time location to other users in the channel</a:t>
            </a:r>
            <a:endParaRPr>
              <a:latin typeface="Times New Roman"/>
              <a:ea typeface="Times New Roman"/>
              <a:cs typeface="Times New Roman"/>
              <a:sym typeface="Times New Roman"/>
            </a:endParaRPr>
          </a:p>
        </p:txBody>
      </p:sp>
      <p:sp>
        <p:nvSpPr>
          <p:cNvPr id="357" name="Google Shape;357;p34"/>
          <p:cNvSpPr txBox="1"/>
          <p:nvPr/>
        </p:nvSpPr>
        <p:spPr>
          <a:xfrm>
            <a:off x="510250" y="3451925"/>
            <a:ext cx="743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Any </a:t>
            </a:r>
            <a:r>
              <a:rPr lang="en">
                <a:latin typeface="Times New Roman"/>
                <a:ea typeface="Times New Roman"/>
                <a:cs typeface="Times New Roman"/>
                <a:sym typeface="Times New Roman"/>
              </a:rPr>
              <a:t>member</a:t>
            </a:r>
            <a:r>
              <a:rPr lang="en">
                <a:latin typeface="Times New Roman"/>
                <a:ea typeface="Times New Roman"/>
                <a:cs typeface="Times New Roman"/>
                <a:sym typeface="Times New Roman"/>
              </a:rPr>
              <a:t> in a channel will be able to pin a note on to the channel header so that it can be opened by any other member in the channel </a:t>
            </a:r>
            <a:endParaRPr>
              <a:latin typeface="Times New Roman"/>
              <a:ea typeface="Times New Roman"/>
              <a:cs typeface="Times New Roman"/>
              <a:sym typeface="Times New Roman"/>
            </a:endParaRPr>
          </a:p>
        </p:txBody>
      </p:sp>
      <p:sp>
        <p:nvSpPr>
          <p:cNvPr id="358" name="Google Shape;358;p34"/>
          <p:cNvSpPr/>
          <p:nvPr/>
        </p:nvSpPr>
        <p:spPr>
          <a:xfrm>
            <a:off x="374050" y="113874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374050" y="162792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374050" y="217112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374050" y="2981095"/>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374050" y="3572670"/>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txBox="1"/>
          <p:nvPr/>
        </p:nvSpPr>
        <p:spPr>
          <a:xfrm>
            <a:off x="8642400" y="4743300"/>
            <a:ext cx="50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22</a:t>
            </a:r>
            <a:endParaRPr b="1">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5"/>
          <p:cNvSpPr txBox="1"/>
          <p:nvPr/>
        </p:nvSpPr>
        <p:spPr>
          <a:xfrm>
            <a:off x="493275" y="382875"/>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REFERENCES</a:t>
            </a:r>
            <a:endParaRPr b="1" sz="2300" u="sng"/>
          </a:p>
        </p:txBody>
      </p:sp>
      <p:sp>
        <p:nvSpPr>
          <p:cNvPr id="369" name="Google Shape;369;p35"/>
          <p:cNvSpPr txBox="1"/>
          <p:nvPr/>
        </p:nvSpPr>
        <p:spPr>
          <a:xfrm>
            <a:off x="901300" y="106300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3"/>
              </a:rPr>
              <a:t>https://flutter.dev/</a:t>
            </a:r>
            <a:endParaRPr>
              <a:latin typeface="Times New Roman"/>
              <a:ea typeface="Times New Roman"/>
              <a:cs typeface="Times New Roman"/>
              <a:sym typeface="Times New Roman"/>
            </a:endParaRPr>
          </a:p>
        </p:txBody>
      </p:sp>
      <p:sp>
        <p:nvSpPr>
          <p:cNvPr id="370" name="Google Shape;370;p35"/>
          <p:cNvSpPr txBox="1"/>
          <p:nvPr/>
        </p:nvSpPr>
        <p:spPr>
          <a:xfrm>
            <a:off x="901300" y="163431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4"/>
              </a:rPr>
              <a:t>https://gallery.flutter.dev/#/</a:t>
            </a:r>
            <a:endParaRPr>
              <a:latin typeface="Times New Roman"/>
              <a:ea typeface="Times New Roman"/>
              <a:cs typeface="Times New Roman"/>
              <a:sym typeface="Times New Roman"/>
            </a:endParaRPr>
          </a:p>
        </p:txBody>
      </p:sp>
      <p:sp>
        <p:nvSpPr>
          <p:cNvPr id="371" name="Google Shape;371;p35"/>
          <p:cNvSpPr txBox="1"/>
          <p:nvPr/>
        </p:nvSpPr>
        <p:spPr>
          <a:xfrm>
            <a:off x="901300" y="277694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5"/>
              </a:rPr>
              <a:t>https://firebase.google.com/docs</a:t>
            </a:r>
            <a:endParaRPr>
              <a:latin typeface="Times New Roman"/>
              <a:ea typeface="Times New Roman"/>
              <a:cs typeface="Times New Roman"/>
              <a:sym typeface="Times New Roman"/>
            </a:endParaRPr>
          </a:p>
        </p:txBody>
      </p:sp>
      <p:sp>
        <p:nvSpPr>
          <p:cNvPr id="372" name="Google Shape;372;p35"/>
          <p:cNvSpPr txBox="1"/>
          <p:nvPr/>
        </p:nvSpPr>
        <p:spPr>
          <a:xfrm>
            <a:off x="901300" y="220563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6"/>
              </a:rPr>
              <a:t>https://dart.dev/</a:t>
            </a:r>
            <a:endParaRPr>
              <a:latin typeface="Times New Roman"/>
              <a:ea typeface="Times New Roman"/>
              <a:cs typeface="Times New Roman"/>
              <a:sym typeface="Times New Roman"/>
            </a:endParaRPr>
          </a:p>
        </p:txBody>
      </p:sp>
      <p:sp>
        <p:nvSpPr>
          <p:cNvPr id="373" name="Google Shape;373;p35"/>
          <p:cNvSpPr txBox="1"/>
          <p:nvPr/>
        </p:nvSpPr>
        <p:spPr>
          <a:xfrm>
            <a:off x="901300" y="334826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7"/>
              </a:rPr>
              <a:t>https://stackoverflow.com/questions/tagged/flutter</a:t>
            </a:r>
            <a:endParaRPr>
              <a:latin typeface="Times New Roman"/>
              <a:ea typeface="Times New Roman"/>
              <a:cs typeface="Times New Roman"/>
              <a:sym typeface="Times New Roman"/>
            </a:endParaRPr>
          </a:p>
        </p:txBody>
      </p:sp>
      <p:sp>
        <p:nvSpPr>
          <p:cNvPr id="374" name="Google Shape;374;p35"/>
          <p:cNvSpPr txBox="1"/>
          <p:nvPr/>
        </p:nvSpPr>
        <p:spPr>
          <a:xfrm>
            <a:off x="8714350" y="4743300"/>
            <a:ext cx="4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23</a:t>
            </a:r>
            <a:endParaRPr b="1">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36"/>
          <p:cNvPicPr preferRelativeResize="0"/>
          <p:nvPr/>
        </p:nvPicPr>
        <p:blipFill>
          <a:blip r:embed="rId3">
            <a:alphaModFix/>
          </a:blip>
          <a:stretch>
            <a:fillRect/>
          </a:stretch>
        </p:blipFill>
        <p:spPr>
          <a:xfrm>
            <a:off x="152400" y="152400"/>
            <a:ext cx="8602132" cy="4838699"/>
          </a:xfrm>
          <a:prstGeom prst="rect">
            <a:avLst/>
          </a:prstGeom>
          <a:noFill/>
          <a:ln>
            <a:noFill/>
          </a:ln>
        </p:spPr>
      </p:pic>
      <p:sp>
        <p:nvSpPr>
          <p:cNvPr id="380" name="Google Shape;380;p36"/>
          <p:cNvSpPr txBox="1"/>
          <p:nvPr/>
        </p:nvSpPr>
        <p:spPr>
          <a:xfrm>
            <a:off x="3392325" y="1020500"/>
            <a:ext cx="4896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Thank you!</a:t>
            </a:r>
            <a:endParaRPr sz="36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402336" y="127825"/>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PROJECT OVERVIEW</a:t>
            </a:r>
            <a:endParaRPr b="1" sz="2300" u="sng"/>
          </a:p>
        </p:txBody>
      </p:sp>
      <p:sp>
        <p:nvSpPr>
          <p:cNvPr id="101" name="Google Shape;101;p15"/>
          <p:cNvSpPr txBox="1"/>
          <p:nvPr/>
        </p:nvSpPr>
        <p:spPr>
          <a:xfrm>
            <a:off x="487061" y="666620"/>
            <a:ext cx="838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WeChat </a:t>
            </a:r>
            <a:r>
              <a:rPr lang="en" sz="1500">
                <a:latin typeface="Times New Roman"/>
                <a:ea typeface="Times New Roman"/>
                <a:cs typeface="Times New Roman"/>
                <a:sym typeface="Times New Roman"/>
              </a:rPr>
              <a:t>is a chatting app which is created by using Flutter.</a:t>
            </a:r>
            <a:endParaRPr sz="1500">
              <a:latin typeface="Times New Roman"/>
              <a:ea typeface="Times New Roman"/>
              <a:cs typeface="Times New Roman"/>
              <a:sym typeface="Times New Roman"/>
            </a:endParaRPr>
          </a:p>
        </p:txBody>
      </p:sp>
      <p:sp>
        <p:nvSpPr>
          <p:cNvPr id="102" name="Google Shape;102;p15"/>
          <p:cNvSpPr txBox="1"/>
          <p:nvPr/>
        </p:nvSpPr>
        <p:spPr>
          <a:xfrm>
            <a:off x="487061" y="1082123"/>
            <a:ext cx="8387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Chat refers to the process of communicating,interacting and exchanging message over the internet.It involves two or more individuals that communicate through a chat enabled service or software.Chat may be delivered through text,audio or video communication via the internet.</a:t>
            </a:r>
            <a:endParaRPr sz="1500">
              <a:solidFill>
                <a:schemeClr val="dk1"/>
              </a:solidFill>
              <a:latin typeface="Times New Roman"/>
              <a:ea typeface="Times New Roman"/>
              <a:cs typeface="Times New Roman"/>
              <a:sym typeface="Times New Roman"/>
            </a:endParaRPr>
          </a:p>
        </p:txBody>
      </p:sp>
      <p:sp>
        <p:nvSpPr>
          <p:cNvPr id="103" name="Google Shape;103;p15"/>
          <p:cNvSpPr txBox="1"/>
          <p:nvPr/>
        </p:nvSpPr>
        <p:spPr>
          <a:xfrm>
            <a:off x="487061" y="2024352"/>
            <a:ext cx="84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 chat application has two basic components:</a:t>
            </a:r>
            <a:r>
              <a:rPr lang="en">
                <a:solidFill>
                  <a:schemeClr val="accent5"/>
                </a:solidFill>
                <a:latin typeface="Times New Roman"/>
                <a:ea typeface="Times New Roman"/>
                <a:cs typeface="Times New Roman"/>
                <a:sym typeface="Times New Roman"/>
              </a:rPr>
              <a:t>Server</a:t>
            </a:r>
            <a:r>
              <a:rPr lang="en">
                <a:latin typeface="Times New Roman"/>
                <a:ea typeface="Times New Roman"/>
                <a:cs typeface="Times New Roman"/>
                <a:sym typeface="Times New Roman"/>
              </a:rPr>
              <a:t> and </a:t>
            </a:r>
            <a:r>
              <a:rPr lang="en">
                <a:solidFill>
                  <a:schemeClr val="accent5"/>
                </a:solidFill>
                <a:latin typeface="Times New Roman"/>
                <a:ea typeface="Times New Roman"/>
                <a:cs typeface="Times New Roman"/>
                <a:sym typeface="Times New Roman"/>
              </a:rPr>
              <a:t>Client</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04" name="Google Shape;104;p15"/>
          <p:cNvSpPr txBox="1"/>
          <p:nvPr/>
        </p:nvSpPr>
        <p:spPr>
          <a:xfrm>
            <a:off x="487061" y="2560018"/>
            <a:ext cx="84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 server is a computer program or a device that provides functionality for other programs or devices.</a:t>
            </a:r>
            <a:endParaRPr>
              <a:latin typeface="Times New Roman"/>
              <a:ea typeface="Times New Roman"/>
              <a:cs typeface="Times New Roman"/>
              <a:sym typeface="Times New Roman"/>
            </a:endParaRPr>
          </a:p>
        </p:txBody>
      </p:sp>
      <p:sp>
        <p:nvSpPr>
          <p:cNvPr id="105" name="Google Shape;105;p15"/>
          <p:cNvSpPr txBox="1"/>
          <p:nvPr/>
        </p:nvSpPr>
        <p:spPr>
          <a:xfrm>
            <a:off x="487061" y="2998634"/>
            <a:ext cx="81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 client who want to chat with each other connect to the server</a:t>
            </a:r>
            <a:endParaRPr>
              <a:latin typeface="Times New Roman"/>
              <a:ea typeface="Times New Roman"/>
              <a:cs typeface="Times New Roman"/>
              <a:sym typeface="Times New Roman"/>
            </a:endParaRPr>
          </a:p>
        </p:txBody>
      </p:sp>
      <p:sp>
        <p:nvSpPr>
          <p:cNvPr id="106" name="Google Shape;106;p15"/>
          <p:cNvSpPr txBox="1"/>
          <p:nvPr/>
        </p:nvSpPr>
        <p:spPr>
          <a:xfrm>
            <a:off x="487061" y="3560925"/>
            <a:ext cx="791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WeChat application is more like a </a:t>
            </a:r>
            <a:r>
              <a:rPr lang="en">
                <a:solidFill>
                  <a:schemeClr val="accent5"/>
                </a:solidFill>
                <a:latin typeface="Times New Roman"/>
                <a:ea typeface="Times New Roman"/>
                <a:cs typeface="Times New Roman"/>
                <a:sym typeface="Times New Roman"/>
              </a:rPr>
              <a:t>Chat Room</a:t>
            </a:r>
            <a:r>
              <a:rPr lang="en">
                <a:latin typeface="Times New Roman"/>
                <a:ea typeface="Times New Roman"/>
                <a:cs typeface="Times New Roman"/>
                <a:sym typeface="Times New Roman"/>
              </a:rPr>
              <a:t>,rather than a peer to peer chat.So this means multiple users can connect to the chat server and send their messages.Every message is </a:t>
            </a:r>
            <a:r>
              <a:rPr lang="en">
                <a:solidFill>
                  <a:schemeClr val="accent5"/>
                </a:solidFill>
                <a:latin typeface="Times New Roman"/>
                <a:ea typeface="Times New Roman"/>
                <a:cs typeface="Times New Roman"/>
                <a:sym typeface="Times New Roman"/>
              </a:rPr>
              <a:t>broadcasted </a:t>
            </a:r>
            <a:r>
              <a:rPr lang="en">
                <a:latin typeface="Times New Roman"/>
                <a:ea typeface="Times New Roman"/>
                <a:cs typeface="Times New Roman"/>
                <a:sym typeface="Times New Roman"/>
              </a:rPr>
              <a:t>to every other connected chat user of the same channel.  </a:t>
            </a:r>
            <a:endParaRPr>
              <a:latin typeface="Times New Roman"/>
              <a:ea typeface="Times New Roman"/>
              <a:cs typeface="Times New Roman"/>
              <a:sym typeface="Times New Roman"/>
            </a:endParaRPr>
          </a:p>
        </p:txBody>
      </p:sp>
      <p:sp>
        <p:nvSpPr>
          <p:cNvPr id="107" name="Google Shape;107;p15"/>
          <p:cNvSpPr/>
          <p:nvPr/>
        </p:nvSpPr>
        <p:spPr>
          <a:xfrm>
            <a:off x="402325" y="814833"/>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402325" y="1243446"/>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402325" y="2187096"/>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402325" y="2700583"/>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402325" y="3130758"/>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402325" y="3707658"/>
            <a:ext cx="136200" cy="1191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8812500" y="4743300"/>
            <a:ext cx="3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3</a:t>
            </a:r>
            <a:endParaRPr b="1">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nvSpPr>
        <p:spPr>
          <a:xfrm>
            <a:off x="280725" y="1080000"/>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PROBLEM STATEMENT</a:t>
            </a:r>
            <a:endParaRPr b="1" sz="2300" u="sng"/>
          </a:p>
        </p:txBody>
      </p:sp>
      <p:sp>
        <p:nvSpPr>
          <p:cNvPr id="119" name="Google Shape;119;p16"/>
          <p:cNvSpPr txBox="1"/>
          <p:nvPr/>
        </p:nvSpPr>
        <p:spPr>
          <a:xfrm>
            <a:off x="1241400" y="1784275"/>
            <a:ext cx="79026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Email, newsgroup and messaging applications provide means for communication among people but these are </a:t>
            </a:r>
            <a:r>
              <a:rPr lang="en" sz="1700">
                <a:solidFill>
                  <a:schemeClr val="accent5"/>
                </a:solidFill>
                <a:latin typeface="Times New Roman"/>
                <a:ea typeface="Times New Roman"/>
                <a:cs typeface="Times New Roman"/>
                <a:sym typeface="Times New Roman"/>
              </a:rPr>
              <a:t>one-way</a:t>
            </a:r>
            <a:r>
              <a:rPr lang="en" sz="1700">
                <a:latin typeface="Times New Roman"/>
                <a:ea typeface="Times New Roman"/>
                <a:cs typeface="Times New Roman"/>
                <a:sym typeface="Times New Roman"/>
              </a:rPr>
              <a:t> mechanisms and they do not provide an easy way to carry on a real-time conversation or discussion with people involved. Chat room extends the one-way messaging concept to accommodate </a:t>
            </a:r>
            <a:r>
              <a:rPr lang="en" sz="1700">
                <a:solidFill>
                  <a:schemeClr val="accent5"/>
                </a:solidFill>
                <a:latin typeface="Times New Roman"/>
                <a:ea typeface="Times New Roman"/>
                <a:cs typeface="Times New Roman"/>
                <a:sym typeface="Times New Roman"/>
              </a:rPr>
              <a:t>multi-way</a:t>
            </a:r>
            <a:r>
              <a:rPr lang="en" sz="1700">
                <a:latin typeface="Times New Roman"/>
                <a:ea typeface="Times New Roman"/>
                <a:cs typeface="Times New Roman"/>
                <a:sym typeface="Times New Roman"/>
              </a:rPr>
              <a:t> communication among a set of people</a:t>
            </a:r>
            <a:endParaRPr sz="1700">
              <a:latin typeface="Times New Roman"/>
              <a:ea typeface="Times New Roman"/>
              <a:cs typeface="Times New Roman"/>
              <a:sym typeface="Times New Roman"/>
            </a:endParaRPr>
          </a:p>
        </p:txBody>
      </p:sp>
      <p:sp>
        <p:nvSpPr>
          <p:cNvPr id="120" name="Google Shape;120;p16"/>
          <p:cNvSpPr txBox="1"/>
          <p:nvPr/>
        </p:nvSpPr>
        <p:spPr>
          <a:xfrm>
            <a:off x="8812500" y="4743300"/>
            <a:ext cx="3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4</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nvSpPr>
        <p:spPr>
          <a:xfrm>
            <a:off x="272200" y="807950"/>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latin typeface="Times New Roman"/>
                <a:ea typeface="Times New Roman"/>
                <a:cs typeface="Times New Roman"/>
                <a:sym typeface="Times New Roman"/>
              </a:rPr>
              <a:t>EXISTING SYSTEM</a:t>
            </a:r>
            <a:endParaRPr b="1" sz="2300" u="sng">
              <a:latin typeface="Times New Roman"/>
              <a:ea typeface="Times New Roman"/>
              <a:cs typeface="Times New Roman"/>
              <a:sym typeface="Times New Roman"/>
            </a:endParaRPr>
          </a:p>
        </p:txBody>
      </p:sp>
      <p:sp>
        <p:nvSpPr>
          <p:cNvPr id="126" name="Google Shape;126;p17"/>
          <p:cNvSpPr txBox="1"/>
          <p:nvPr/>
        </p:nvSpPr>
        <p:spPr>
          <a:xfrm>
            <a:off x="586500" y="1403050"/>
            <a:ext cx="85575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In chatting applications we have many features. Keep in touch with the groups of people that matter the most, like your family WhatsApp on the web and desktop, you can seamlessly sync all of your chats to your computer so that you can chat on whatever device is most convenient for you. WhatsApp voice and video calls use your phone's Internet connection, instead of your cell plan's voice minutes, so you don't have to worry about expensive calling charges. Send PDFs, documents, spreadsheets, slideshows and more, without the hassle of email or file sharing apps. Sometimes, your voice says it all. With just one tap you can record a Voice Message, perfect for a quick hello or a longer story.</a:t>
            </a:r>
            <a:endParaRPr sz="1700">
              <a:latin typeface="Times New Roman"/>
              <a:ea typeface="Times New Roman"/>
              <a:cs typeface="Times New Roman"/>
              <a:sym typeface="Times New Roman"/>
            </a:endParaRPr>
          </a:p>
        </p:txBody>
      </p:sp>
      <p:sp>
        <p:nvSpPr>
          <p:cNvPr id="127" name="Google Shape;127;p17"/>
          <p:cNvSpPr txBox="1"/>
          <p:nvPr/>
        </p:nvSpPr>
        <p:spPr>
          <a:xfrm>
            <a:off x="8812500" y="4743300"/>
            <a:ext cx="3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5</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nvSpPr>
        <p:spPr>
          <a:xfrm>
            <a:off x="578250" y="629425"/>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PROPOSED SYSTEM</a:t>
            </a:r>
            <a:endParaRPr b="1" sz="2300" u="sng"/>
          </a:p>
        </p:txBody>
      </p:sp>
      <p:sp>
        <p:nvSpPr>
          <p:cNvPr id="133" name="Google Shape;133;p18"/>
          <p:cNvSpPr txBox="1"/>
          <p:nvPr/>
        </p:nvSpPr>
        <p:spPr>
          <a:xfrm>
            <a:off x="892825" y="1318075"/>
            <a:ext cx="8302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The proposed system is the computerized version of the existing system. This app includes some new features like chatbot, scheduling a message, location tracking. A chatbot or chatterbot is a software application used to conduct an online chat conversation via text or text-to-speech, in lieu of providing direct contact with a live human agent. A chatbot is a type of software that can help customers by automating conversations and interact with them through messaging platforms. Chatbots are used in dialog systems for various purposes including customer service, request routing, or information gathering. </a:t>
            </a:r>
            <a:endParaRPr sz="1800">
              <a:latin typeface="Times New Roman"/>
              <a:ea typeface="Times New Roman"/>
              <a:cs typeface="Times New Roman"/>
              <a:sym typeface="Times New Roman"/>
            </a:endParaRPr>
          </a:p>
        </p:txBody>
      </p:sp>
      <p:sp>
        <p:nvSpPr>
          <p:cNvPr id="134" name="Google Shape;134;p18"/>
          <p:cNvSpPr txBox="1"/>
          <p:nvPr/>
        </p:nvSpPr>
        <p:spPr>
          <a:xfrm>
            <a:off x="8812500" y="4743300"/>
            <a:ext cx="3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6</a:t>
            </a:r>
            <a:endParaRPr b="1">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nvSpPr>
        <p:spPr>
          <a:xfrm>
            <a:off x="365700" y="238350"/>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Modules</a:t>
            </a:r>
            <a:endParaRPr b="1" sz="2300" u="sng"/>
          </a:p>
        </p:txBody>
      </p:sp>
      <p:sp>
        <p:nvSpPr>
          <p:cNvPr id="140" name="Google Shape;140;p19"/>
          <p:cNvSpPr txBox="1"/>
          <p:nvPr/>
        </p:nvSpPr>
        <p:spPr>
          <a:xfrm>
            <a:off x="714300" y="762825"/>
            <a:ext cx="822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The project “WeChat” deals with the following main modules.</a:t>
            </a:r>
            <a:endParaRPr sz="1600">
              <a:latin typeface="Times New Roman"/>
              <a:ea typeface="Times New Roman"/>
              <a:cs typeface="Times New Roman"/>
              <a:sym typeface="Times New Roman"/>
            </a:endParaRPr>
          </a:p>
        </p:txBody>
      </p:sp>
      <p:sp>
        <p:nvSpPr>
          <p:cNvPr id="141" name="Google Shape;141;p19"/>
          <p:cNvSpPr txBox="1"/>
          <p:nvPr/>
        </p:nvSpPr>
        <p:spPr>
          <a:xfrm>
            <a:off x="977850" y="1193925"/>
            <a:ext cx="489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Onboarding Page</a:t>
            </a:r>
            <a:endParaRPr b="1" sz="1500">
              <a:latin typeface="Times New Roman"/>
              <a:ea typeface="Times New Roman"/>
              <a:cs typeface="Times New Roman"/>
              <a:sym typeface="Times New Roman"/>
            </a:endParaRPr>
          </a:p>
        </p:txBody>
      </p:sp>
      <p:sp>
        <p:nvSpPr>
          <p:cNvPr id="142" name="Google Shape;142;p19"/>
          <p:cNvSpPr/>
          <p:nvPr/>
        </p:nvSpPr>
        <p:spPr>
          <a:xfrm>
            <a:off x="892950" y="1363413"/>
            <a:ext cx="84900" cy="76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txBox="1"/>
          <p:nvPr/>
        </p:nvSpPr>
        <p:spPr>
          <a:xfrm>
            <a:off x="977850" y="1980975"/>
            <a:ext cx="489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Login </a:t>
            </a:r>
            <a:r>
              <a:rPr b="1" lang="en" sz="1500">
                <a:latin typeface="Times New Roman"/>
                <a:ea typeface="Times New Roman"/>
                <a:cs typeface="Times New Roman"/>
                <a:sym typeface="Times New Roman"/>
              </a:rPr>
              <a:t>Page</a:t>
            </a:r>
            <a:endParaRPr b="1" sz="1500">
              <a:latin typeface="Times New Roman"/>
              <a:ea typeface="Times New Roman"/>
              <a:cs typeface="Times New Roman"/>
              <a:sym typeface="Times New Roman"/>
            </a:endParaRPr>
          </a:p>
        </p:txBody>
      </p:sp>
      <p:sp>
        <p:nvSpPr>
          <p:cNvPr id="144" name="Google Shape;144;p19"/>
          <p:cNvSpPr txBox="1"/>
          <p:nvPr/>
        </p:nvSpPr>
        <p:spPr>
          <a:xfrm>
            <a:off x="1326425" y="159510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page showcases the features of the app.</a:t>
            </a:r>
            <a:endParaRPr>
              <a:latin typeface="Times New Roman"/>
              <a:ea typeface="Times New Roman"/>
              <a:cs typeface="Times New Roman"/>
              <a:sym typeface="Times New Roman"/>
            </a:endParaRPr>
          </a:p>
        </p:txBody>
      </p:sp>
      <p:sp>
        <p:nvSpPr>
          <p:cNvPr id="145" name="Google Shape;145;p19"/>
          <p:cNvSpPr txBox="1"/>
          <p:nvPr/>
        </p:nvSpPr>
        <p:spPr>
          <a:xfrm>
            <a:off x="1326425" y="238215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page is used to get the phone number from user.</a:t>
            </a:r>
            <a:endParaRPr>
              <a:latin typeface="Times New Roman"/>
              <a:ea typeface="Times New Roman"/>
              <a:cs typeface="Times New Roman"/>
              <a:sym typeface="Times New Roman"/>
            </a:endParaRPr>
          </a:p>
        </p:txBody>
      </p:sp>
      <p:sp>
        <p:nvSpPr>
          <p:cNvPr id="146" name="Google Shape;146;p19"/>
          <p:cNvSpPr txBox="1"/>
          <p:nvPr/>
        </p:nvSpPr>
        <p:spPr>
          <a:xfrm>
            <a:off x="977850" y="2768025"/>
            <a:ext cx="489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Message </a:t>
            </a:r>
            <a:r>
              <a:rPr b="1" lang="en" sz="1500">
                <a:latin typeface="Times New Roman"/>
                <a:ea typeface="Times New Roman"/>
                <a:cs typeface="Times New Roman"/>
                <a:sym typeface="Times New Roman"/>
              </a:rPr>
              <a:t>Page</a:t>
            </a:r>
            <a:endParaRPr b="1" sz="1500">
              <a:latin typeface="Times New Roman"/>
              <a:ea typeface="Times New Roman"/>
              <a:cs typeface="Times New Roman"/>
              <a:sym typeface="Times New Roman"/>
            </a:endParaRPr>
          </a:p>
        </p:txBody>
      </p:sp>
      <p:sp>
        <p:nvSpPr>
          <p:cNvPr id="147" name="Google Shape;147;p19"/>
          <p:cNvSpPr txBox="1"/>
          <p:nvPr/>
        </p:nvSpPr>
        <p:spPr>
          <a:xfrm>
            <a:off x="977850" y="3555075"/>
            <a:ext cx="489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Create Channel </a:t>
            </a:r>
            <a:r>
              <a:rPr b="1" lang="en" sz="1500">
                <a:latin typeface="Times New Roman"/>
                <a:ea typeface="Times New Roman"/>
                <a:cs typeface="Times New Roman"/>
                <a:sym typeface="Times New Roman"/>
              </a:rPr>
              <a:t>Page</a:t>
            </a:r>
            <a:endParaRPr b="1" sz="1500">
              <a:latin typeface="Times New Roman"/>
              <a:ea typeface="Times New Roman"/>
              <a:cs typeface="Times New Roman"/>
              <a:sym typeface="Times New Roman"/>
            </a:endParaRPr>
          </a:p>
        </p:txBody>
      </p:sp>
      <p:sp>
        <p:nvSpPr>
          <p:cNvPr id="148" name="Google Shape;148;p19"/>
          <p:cNvSpPr txBox="1"/>
          <p:nvPr/>
        </p:nvSpPr>
        <p:spPr>
          <a:xfrm>
            <a:off x="1326425" y="316920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is the page where the user chat with their friends.</a:t>
            </a:r>
            <a:endParaRPr>
              <a:latin typeface="Times New Roman"/>
              <a:ea typeface="Times New Roman"/>
              <a:cs typeface="Times New Roman"/>
              <a:sym typeface="Times New Roman"/>
            </a:endParaRPr>
          </a:p>
        </p:txBody>
      </p:sp>
      <p:sp>
        <p:nvSpPr>
          <p:cNvPr id="149" name="Google Shape;149;p19"/>
          <p:cNvSpPr txBox="1"/>
          <p:nvPr/>
        </p:nvSpPr>
        <p:spPr>
          <a:xfrm>
            <a:off x="1326425" y="3956250"/>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is the page where user can create group for chatting.</a:t>
            </a:r>
            <a:endParaRPr>
              <a:latin typeface="Times New Roman"/>
              <a:ea typeface="Times New Roman"/>
              <a:cs typeface="Times New Roman"/>
              <a:sym typeface="Times New Roman"/>
            </a:endParaRPr>
          </a:p>
        </p:txBody>
      </p:sp>
      <p:sp>
        <p:nvSpPr>
          <p:cNvPr id="150" name="Google Shape;150;p19"/>
          <p:cNvSpPr txBox="1"/>
          <p:nvPr/>
        </p:nvSpPr>
        <p:spPr>
          <a:xfrm>
            <a:off x="977850" y="4342125"/>
            <a:ext cx="489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Join Channel </a:t>
            </a:r>
            <a:r>
              <a:rPr b="1" lang="en" sz="1500">
                <a:latin typeface="Times New Roman"/>
                <a:ea typeface="Times New Roman"/>
                <a:cs typeface="Times New Roman"/>
                <a:sym typeface="Times New Roman"/>
              </a:rPr>
              <a:t>Page</a:t>
            </a:r>
            <a:endParaRPr b="1" sz="1500">
              <a:latin typeface="Times New Roman"/>
              <a:ea typeface="Times New Roman"/>
              <a:cs typeface="Times New Roman"/>
              <a:sym typeface="Times New Roman"/>
            </a:endParaRPr>
          </a:p>
        </p:txBody>
      </p:sp>
      <p:sp>
        <p:nvSpPr>
          <p:cNvPr id="151" name="Google Shape;151;p19"/>
          <p:cNvSpPr txBox="1"/>
          <p:nvPr/>
        </p:nvSpPr>
        <p:spPr>
          <a:xfrm>
            <a:off x="1326425" y="4743300"/>
            <a:ext cx="64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page is used to join a channel using QR- code or by using channel ID.</a:t>
            </a:r>
            <a:endParaRPr>
              <a:latin typeface="Times New Roman"/>
              <a:ea typeface="Times New Roman"/>
              <a:cs typeface="Times New Roman"/>
              <a:sym typeface="Times New Roman"/>
            </a:endParaRPr>
          </a:p>
        </p:txBody>
      </p:sp>
      <p:sp>
        <p:nvSpPr>
          <p:cNvPr id="152" name="Google Shape;152;p19"/>
          <p:cNvSpPr/>
          <p:nvPr/>
        </p:nvSpPr>
        <p:spPr>
          <a:xfrm>
            <a:off x="892950" y="2937513"/>
            <a:ext cx="84900" cy="76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892950" y="2150463"/>
            <a:ext cx="84900" cy="76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92950" y="3724563"/>
            <a:ext cx="84900" cy="76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932925" y="4511613"/>
            <a:ext cx="84900" cy="76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txBox="1"/>
          <p:nvPr/>
        </p:nvSpPr>
        <p:spPr>
          <a:xfrm>
            <a:off x="8812500" y="4743300"/>
            <a:ext cx="3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7</a:t>
            </a:r>
            <a:endParaRPr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nvSpPr>
        <p:spPr>
          <a:xfrm>
            <a:off x="391200" y="306375"/>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USE CASE DIAGRAM</a:t>
            </a:r>
            <a:endParaRPr b="1" sz="2300" u="sng"/>
          </a:p>
        </p:txBody>
      </p:sp>
      <p:pic>
        <p:nvPicPr>
          <p:cNvPr id="162" name="Google Shape;162;p20"/>
          <p:cNvPicPr preferRelativeResize="0"/>
          <p:nvPr/>
        </p:nvPicPr>
        <p:blipFill>
          <a:blip r:embed="rId3">
            <a:alphaModFix/>
          </a:blip>
          <a:stretch>
            <a:fillRect/>
          </a:stretch>
        </p:blipFill>
        <p:spPr>
          <a:xfrm>
            <a:off x="2558400" y="845175"/>
            <a:ext cx="3595057" cy="3993524"/>
          </a:xfrm>
          <a:prstGeom prst="rect">
            <a:avLst/>
          </a:prstGeom>
          <a:noFill/>
          <a:ln>
            <a:noFill/>
          </a:ln>
        </p:spPr>
      </p:pic>
      <p:sp>
        <p:nvSpPr>
          <p:cNvPr id="163" name="Google Shape;163;p20"/>
          <p:cNvSpPr txBox="1"/>
          <p:nvPr/>
        </p:nvSpPr>
        <p:spPr>
          <a:xfrm>
            <a:off x="8812500" y="4743300"/>
            <a:ext cx="3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8</a:t>
            </a:r>
            <a:endParaRPr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nvSpPr>
        <p:spPr>
          <a:xfrm>
            <a:off x="391200" y="306375"/>
            <a:ext cx="489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u="sng"/>
              <a:t>ER </a:t>
            </a:r>
            <a:r>
              <a:rPr b="1" lang="en" sz="2300" u="sng"/>
              <a:t>DIAGRAM</a:t>
            </a:r>
            <a:endParaRPr b="1" sz="2300" u="sng"/>
          </a:p>
        </p:txBody>
      </p:sp>
      <p:pic>
        <p:nvPicPr>
          <p:cNvPr id="169" name="Google Shape;169;p21"/>
          <p:cNvPicPr preferRelativeResize="0"/>
          <p:nvPr/>
        </p:nvPicPr>
        <p:blipFill>
          <a:blip r:embed="rId3">
            <a:alphaModFix/>
          </a:blip>
          <a:stretch>
            <a:fillRect/>
          </a:stretch>
        </p:blipFill>
        <p:spPr>
          <a:xfrm>
            <a:off x="1402150" y="845175"/>
            <a:ext cx="7064986" cy="4298326"/>
          </a:xfrm>
          <a:prstGeom prst="rect">
            <a:avLst/>
          </a:prstGeom>
          <a:noFill/>
          <a:ln>
            <a:noFill/>
          </a:ln>
        </p:spPr>
      </p:pic>
      <p:sp>
        <p:nvSpPr>
          <p:cNvPr id="170" name="Google Shape;170;p21"/>
          <p:cNvSpPr txBox="1"/>
          <p:nvPr/>
        </p:nvSpPr>
        <p:spPr>
          <a:xfrm>
            <a:off x="8812500" y="4743300"/>
            <a:ext cx="3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9</a:t>
            </a:r>
            <a:endParaRPr b="1">
              <a:latin typeface="Times New Roman"/>
              <a:ea typeface="Times New Roman"/>
              <a:cs typeface="Times New Roman"/>
              <a:sym typeface="Times New Roman"/>
            </a:endParaRPr>
          </a:p>
        </p:txBody>
      </p:sp>
      <p:cxnSp>
        <p:nvCxnSpPr>
          <p:cNvPr id="171" name="Google Shape;171;p21"/>
          <p:cNvCxnSpPr/>
          <p:nvPr/>
        </p:nvCxnSpPr>
        <p:spPr>
          <a:xfrm>
            <a:off x="2975725" y="1301050"/>
            <a:ext cx="348600" cy="84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1"/>
          <p:cNvCxnSpPr/>
          <p:nvPr/>
        </p:nvCxnSpPr>
        <p:spPr>
          <a:xfrm>
            <a:off x="5441200" y="1394575"/>
            <a:ext cx="416700" cy="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1"/>
          <p:cNvCxnSpPr/>
          <p:nvPr/>
        </p:nvCxnSpPr>
        <p:spPr>
          <a:xfrm>
            <a:off x="2941725" y="4259625"/>
            <a:ext cx="433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